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81"/>
  </p:notesMasterIdLst>
  <p:handoutMasterIdLst>
    <p:handoutMasterId r:id="rId82"/>
  </p:handoutMasterIdLst>
  <p:sldIdLst>
    <p:sldId id="352" r:id="rId2"/>
    <p:sldId id="632" r:id="rId3"/>
    <p:sldId id="633" r:id="rId4"/>
    <p:sldId id="635" r:id="rId5"/>
    <p:sldId id="657" r:id="rId6"/>
    <p:sldId id="614" r:id="rId7"/>
    <p:sldId id="646" r:id="rId8"/>
    <p:sldId id="693" r:id="rId9"/>
    <p:sldId id="663" r:id="rId10"/>
    <p:sldId id="664" r:id="rId11"/>
    <p:sldId id="665" r:id="rId12"/>
    <p:sldId id="666" r:id="rId13"/>
    <p:sldId id="667" r:id="rId14"/>
    <p:sldId id="668" r:id="rId15"/>
    <p:sldId id="669" r:id="rId16"/>
    <p:sldId id="695" r:id="rId17"/>
    <p:sldId id="671" r:id="rId18"/>
    <p:sldId id="673" r:id="rId19"/>
    <p:sldId id="674" r:id="rId20"/>
    <p:sldId id="675" r:id="rId21"/>
    <p:sldId id="676" r:id="rId22"/>
    <p:sldId id="696" r:id="rId23"/>
    <p:sldId id="697" r:id="rId24"/>
    <p:sldId id="699" r:id="rId25"/>
    <p:sldId id="723" r:id="rId26"/>
    <p:sldId id="700" r:id="rId27"/>
    <p:sldId id="705" r:id="rId28"/>
    <p:sldId id="702" r:id="rId29"/>
    <p:sldId id="704" r:id="rId30"/>
    <p:sldId id="703" r:id="rId31"/>
    <p:sldId id="708" r:id="rId32"/>
    <p:sldId id="706" r:id="rId33"/>
    <p:sldId id="701" r:id="rId34"/>
    <p:sldId id="709" r:id="rId35"/>
    <p:sldId id="710" r:id="rId36"/>
    <p:sldId id="713" r:id="rId37"/>
    <p:sldId id="711" r:id="rId38"/>
    <p:sldId id="714" r:id="rId39"/>
    <p:sldId id="712" r:id="rId40"/>
    <p:sldId id="715" r:id="rId41"/>
    <p:sldId id="716" r:id="rId42"/>
    <p:sldId id="717" r:id="rId43"/>
    <p:sldId id="718" r:id="rId44"/>
    <p:sldId id="720" r:id="rId45"/>
    <p:sldId id="619" r:id="rId46"/>
    <p:sldId id="727" r:id="rId47"/>
    <p:sldId id="726" r:id="rId48"/>
    <p:sldId id="725" r:id="rId49"/>
    <p:sldId id="728" r:id="rId50"/>
    <p:sldId id="730" r:id="rId51"/>
    <p:sldId id="732" r:id="rId52"/>
    <p:sldId id="733" r:id="rId53"/>
    <p:sldId id="729" r:id="rId54"/>
    <p:sldId id="721" r:id="rId55"/>
    <p:sldId id="734" r:id="rId56"/>
    <p:sldId id="735" r:id="rId57"/>
    <p:sldId id="722" r:id="rId58"/>
    <p:sldId id="678" r:id="rId59"/>
    <p:sldId id="679" r:id="rId60"/>
    <p:sldId id="680" r:id="rId61"/>
    <p:sldId id="681" r:id="rId62"/>
    <p:sldId id="682" r:id="rId63"/>
    <p:sldId id="683" r:id="rId64"/>
    <p:sldId id="684" r:id="rId65"/>
    <p:sldId id="685" r:id="rId66"/>
    <p:sldId id="686" r:id="rId67"/>
    <p:sldId id="687" r:id="rId68"/>
    <p:sldId id="688" r:id="rId69"/>
    <p:sldId id="689" r:id="rId70"/>
    <p:sldId id="690" r:id="rId71"/>
    <p:sldId id="691" r:id="rId72"/>
    <p:sldId id="692" r:id="rId73"/>
    <p:sldId id="567" r:id="rId74"/>
    <p:sldId id="636" r:id="rId75"/>
    <p:sldId id="658" r:id="rId76"/>
    <p:sldId id="652" r:id="rId77"/>
    <p:sldId id="653" r:id="rId78"/>
    <p:sldId id="654" r:id="rId79"/>
    <p:sldId id="655" r:id="rId8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F5"/>
    <a:srgbClr val="D9E1E2"/>
    <a:srgbClr val="00B8DE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4" autoAdjust="0"/>
    <p:restoredTop sz="91117" autoAdjust="0"/>
  </p:normalViewPr>
  <p:slideViewPr>
    <p:cSldViewPr snapToGrid="0">
      <p:cViewPr varScale="1">
        <p:scale>
          <a:sx n="99" d="100"/>
          <a:sy n="99" d="100"/>
        </p:scale>
        <p:origin x="1282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9840"/>
    </p:cViewPr>
  </p:sorterViewPr>
  <p:notesViewPr>
    <p:cSldViewPr snapToGrid="0">
      <p:cViewPr varScale="1">
        <p:scale>
          <a:sx n="86" d="100"/>
          <a:sy n="86" d="100"/>
        </p:scale>
        <p:origin x="378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A32E3-A5A5-40EC-A386-D17DFE1D448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B8E72-BA07-4AA6-AB5F-D15CC2993E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4463A-7B07-4D7B-82EE-FCE9AD89EEE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2CE0E-8BC0-40B8-BB08-74CA2F9FB3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fr-FR" b="0" dirty="0" smtClean="0"/>
              <a:t>"Ouverture, décentralisation sont des caractéristiques essentielles de l’industrie du futur dans laquelle l’Internet des Objets, l’Intégration de données et de services sont de plus en plus présents« </a:t>
            </a:r>
          </a:p>
          <a:p>
            <a:endParaRPr lang="fr-FR" b="0" dirty="0" smtClean="0"/>
          </a:p>
          <a:p>
            <a:r>
              <a:rPr lang="fr-FR" b="0" dirty="0" smtClean="0"/>
              <a:t>"Interopérabilité sémantique est un verrou à lever pour la mise en place d’échanges de données entre acteurs hétérogènes, pour fournir une abstraction des données captées sur laquelle différents raisonnements puissent être mis en place"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79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84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A934D-9911-4C0E-BD65-C69040CE006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46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61DF1-DA3B-4BE7-996B-D3A5EFCFD60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341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61DF1-DA3B-4BE7-996B-D3A5EFCFD60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245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33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61DF1-DA3B-4BE7-996B-D3A5EFCFD60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23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85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0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0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Freeform 7"/>
          <p:cNvSpPr>
            <a:spLocks/>
          </p:cNvSpPr>
          <p:nvPr userDrawn="1"/>
        </p:nvSpPr>
        <p:spPr bwMode="gray">
          <a:xfrm>
            <a:off x="4110833" y="-2654"/>
            <a:ext cx="5032375" cy="6867525"/>
          </a:xfrm>
          <a:custGeom>
            <a:avLst/>
            <a:gdLst>
              <a:gd name="T0" fmla="*/ 4324 w 5277"/>
              <a:gd name="T1" fmla="*/ 0 h 7199"/>
              <a:gd name="T2" fmla="*/ 4324 w 5277"/>
              <a:gd name="T3" fmla="*/ 0 h 7199"/>
              <a:gd name="T4" fmla="*/ 0 w 5277"/>
              <a:gd name="T5" fmla="*/ 4322 h 7199"/>
              <a:gd name="T6" fmla="*/ 2876 w 5277"/>
              <a:gd name="T7" fmla="*/ 7199 h 7199"/>
              <a:gd name="T8" fmla="*/ 5277 w 5277"/>
              <a:gd name="T9" fmla="*/ 7199 h 7199"/>
              <a:gd name="T10" fmla="*/ 5277 w 5277"/>
              <a:gd name="T11" fmla="*/ 0 h 7199"/>
              <a:gd name="T12" fmla="*/ 4324 w 5277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77" h="7199">
                <a:moveTo>
                  <a:pt x="4324" y="0"/>
                </a:moveTo>
                <a:lnTo>
                  <a:pt x="4324" y="0"/>
                </a:lnTo>
                <a:lnTo>
                  <a:pt x="0" y="4322"/>
                </a:lnTo>
                <a:lnTo>
                  <a:pt x="2876" y="7199"/>
                </a:lnTo>
                <a:lnTo>
                  <a:pt x="5277" y="7199"/>
                </a:lnTo>
                <a:lnTo>
                  <a:pt x="5277" y="0"/>
                </a:lnTo>
                <a:lnTo>
                  <a:pt x="43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7" name="Freeform 8"/>
          <p:cNvSpPr>
            <a:spLocks/>
          </p:cNvSpPr>
          <p:nvPr userDrawn="1"/>
        </p:nvSpPr>
        <p:spPr bwMode="gray">
          <a:xfrm>
            <a:off x="-11906" y="2743723"/>
            <a:ext cx="6865938" cy="4119563"/>
          </a:xfrm>
          <a:custGeom>
            <a:avLst/>
            <a:gdLst>
              <a:gd name="T0" fmla="*/ 0 w 7199"/>
              <a:gd name="T1" fmla="*/ 2881 h 4319"/>
              <a:gd name="T2" fmla="*/ 0 w 7199"/>
              <a:gd name="T3" fmla="*/ 2881 h 4319"/>
              <a:gd name="T4" fmla="*/ 0 w 7199"/>
              <a:gd name="T5" fmla="*/ 4319 h 4319"/>
              <a:gd name="T6" fmla="*/ 7199 w 7199"/>
              <a:gd name="T7" fmla="*/ 4319 h 4319"/>
              <a:gd name="T8" fmla="*/ 2880 w 7199"/>
              <a:gd name="T9" fmla="*/ 0 h 4319"/>
              <a:gd name="T10" fmla="*/ 0 w 7199"/>
              <a:gd name="T11" fmla="*/ 2881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99" h="4319">
                <a:moveTo>
                  <a:pt x="0" y="2881"/>
                </a:moveTo>
                <a:lnTo>
                  <a:pt x="0" y="2881"/>
                </a:lnTo>
                <a:lnTo>
                  <a:pt x="0" y="4319"/>
                </a:lnTo>
                <a:lnTo>
                  <a:pt x="7199" y="4319"/>
                </a:lnTo>
                <a:lnTo>
                  <a:pt x="2880" y="0"/>
                </a:lnTo>
                <a:lnTo>
                  <a:pt x="0" y="2881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3" name="Freeform 6"/>
          <p:cNvSpPr>
            <a:spLocks/>
          </p:cNvSpPr>
          <p:nvPr userDrawn="1"/>
        </p:nvSpPr>
        <p:spPr bwMode="gray">
          <a:xfrm>
            <a:off x="0" y="0"/>
            <a:ext cx="5494338" cy="5492750"/>
          </a:xfrm>
          <a:custGeom>
            <a:avLst/>
            <a:gdLst>
              <a:gd name="T0" fmla="*/ 0 w 5761"/>
              <a:gd name="T1" fmla="*/ 0 h 5758"/>
              <a:gd name="T2" fmla="*/ 0 w 5761"/>
              <a:gd name="T3" fmla="*/ 0 h 5758"/>
              <a:gd name="T4" fmla="*/ 1 w 5761"/>
              <a:gd name="T5" fmla="*/ 5758 h 5758"/>
              <a:gd name="T6" fmla="*/ 5761 w 5761"/>
              <a:gd name="T7" fmla="*/ 0 h 5758"/>
              <a:gd name="T8" fmla="*/ 0 w 5761"/>
              <a:gd name="T9" fmla="*/ 0 h 5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1" h="5758">
                <a:moveTo>
                  <a:pt x="0" y="0"/>
                </a:moveTo>
                <a:lnTo>
                  <a:pt x="0" y="0"/>
                </a:lnTo>
                <a:lnTo>
                  <a:pt x="1" y="5758"/>
                </a:lnTo>
                <a:lnTo>
                  <a:pt x="576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66B5D18F-144A-4CE5-9BD1-08F8B274683D}" type="datetime1">
              <a:rPr lang="fr-FR" smtClean="0"/>
              <a:t>18/07/2019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6" y="2840400"/>
            <a:ext cx="5313363" cy="2966400"/>
          </a:xfrm>
        </p:spPr>
        <p:txBody>
          <a:bodyPr anchor="t" anchorCtr="0"/>
          <a:lstStyle>
            <a:lvl1pPr algn="r">
              <a:defRPr sz="3400" b="0" cap="all">
                <a:solidFill>
                  <a:schemeClr val="bg1"/>
                </a:solidFill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</p:txBody>
      </p:sp>
      <p:pic>
        <p:nvPicPr>
          <p:cNvPr id="14" name="Image 13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12002"/>
            <a:ext cx="2350800" cy="9149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04000" y="1213200"/>
            <a:ext cx="5313600" cy="1627200"/>
          </a:xfrm>
        </p:spPr>
        <p:txBody>
          <a:bodyPr/>
          <a:lstStyle>
            <a:lvl1pPr algn="r">
              <a:defRPr sz="34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114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logo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Freeform 7"/>
          <p:cNvSpPr>
            <a:spLocks/>
          </p:cNvSpPr>
          <p:nvPr userDrawn="1"/>
        </p:nvSpPr>
        <p:spPr bwMode="gray">
          <a:xfrm>
            <a:off x="1589" y="3203577"/>
            <a:ext cx="4575175" cy="2289175"/>
          </a:xfrm>
          <a:custGeom>
            <a:avLst/>
            <a:gdLst>
              <a:gd name="T0" fmla="*/ 0 w 4798"/>
              <a:gd name="T1" fmla="*/ 2399 h 2399"/>
              <a:gd name="T2" fmla="*/ 0 w 4798"/>
              <a:gd name="T3" fmla="*/ 2399 h 2399"/>
              <a:gd name="T4" fmla="*/ 4798 w 4798"/>
              <a:gd name="T5" fmla="*/ 2399 h 2399"/>
              <a:gd name="T6" fmla="*/ 2399 w 4798"/>
              <a:gd name="T7" fmla="*/ 0 h 2399"/>
              <a:gd name="T8" fmla="*/ 0 w 4798"/>
              <a:gd name="T9" fmla="*/ 2399 h 2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8" h="2399">
                <a:moveTo>
                  <a:pt x="0" y="2399"/>
                </a:moveTo>
                <a:lnTo>
                  <a:pt x="0" y="2399"/>
                </a:lnTo>
                <a:lnTo>
                  <a:pt x="4798" y="2399"/>
                </a:lnTo>
                <a:lnTo>
                  <a:pt x="2399" y="0"/>
                </a:lnTo>
                <a:lnTo>
                  <a:pt x="0" y="2399"/>
                </a:ln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4" name="Freeform 9"/>
          <p:cNvSpPr>
            <a:spLocks/>
          </p:cNvSpPr>
          <p:nvPr userDrawn="1"/>
        </p:nvSpPr>
        <p:spPr bwMode="gray">
          <a:xfrm>
            <a:off x="4579938" y="920752"/>
            <a:ext cx="4573588" cy="4575175"/>
          </a:xfrm>
          <a:custGeom>
            <a:avLst/>
            <a:gdLst>
              <a:gd name="T0" fmla="*/ 0 w 4796"/>
              <a:gd name="T1" fmla="*/ 4796 h 4796"/>
              <a:gd name="T2" fmla="*/ 0 w 4796"/>
              <a:gd name="T3" fmla="*/ 4796 h 4796"/>
              <a:gd name="T4" fmla="*/ 4796 w 4796"/>
              <a:gd name="T5" fmla="*/ 4792 h 4796"/>
              <a:gd name="T6" fmla="*/ 4796 w 4796"/>
              <a:gd name="T7" fmla="*/ 0 h 4796"/>
              <a:gd name="T8" fmla="*/ 0 w 4796"/>
              <a:gd name="T9" fmla="*/ 4796 h 4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6" h="4796">
                <a:moveTo>
                  <a:pt x="0" y="4796"/>
                </a:moveTo>
                <a:lnTo>
                  <a:pt x="0" y="4796"/>
                </a:lnTo>
                <a:lnTo>
                  <a:pt x="4796" y="4792"/>
                </a:lnTo>
                <a:lnTo>
                  <a:pt x="4796" y="0"/>
                </a:lnTo>
                <a:lnTo>
                  <a:pt x="0" y="4796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1" y="5491165"/>
            <a:ext cx="9153525" cy="1376363"/>
          </a:xfrm>
          <a:custGeom>
            <a:avLst/>
            <a:gdLst>
              <a:gd name="T0" fmla="*/ 0 w 9599"/>
              <a:gd name="T1" fmla="*/ 1442 h 1442"/>
              <a:gd name="T2" fmla="*/ 0 w 9599"/>
              <a:gd name="T3" fmla="*/ 1442 h 1442"/>
              <a:gd name="T4" fmla="*/ 9599 w 9599"/>
              <a:gd name="T5" fmla="*/ 1442 h 1442"/>
              <a:gd name="T6" fmla="*/ 9599 w 9599"/>
              <a:gd name="T7" fmla="*/ 0 h 1442"/>
              <a:gd name="T8" fmla="*/ 0 w 9599"/>
              <a:gd name="T9" fmla="*/ 0 h 1442"/>
              <a:gd name="T10" fmla="*/ 0 w 9599"/>
              <a:gd name="T11" fmla="*/ 1442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99" h="1442">
                <a:moveTo>
                  <a:pt x="0" y="1442"/>
                </a:moveTo>
                <a:lnTo>
                  <a:pt x="0" y="1442"/>
                </a:lnTo>
                <a:lnTo>
                  <a:pt x="9599" y="1442"/>
                </a:lnTo>
                <a:lnTo>
                  <a:pt x="9599" y="0"/>
                </a:lnTo>
                <a:lnTo>
                  <a:pt x="0" y="0"/>
                </a:lnTo>
                <a:lnTo>
                  <a:pt x="0" y="1442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0" y="0"/>
            <a:ext cx="5494338" cy="5492750"/>
          </a:xfrm>
          <a:custGeom>
            <a:avLst/>
            <a:gdLst>
              <a:gd name="T0" fmla="*/ 0 w 5761"/>
              <a:gd name="T1" fmla="*/ 0 h 5758"/>
              <a:gd name="T2" fmla="*/ 0 w 5761"/>
              <a:gd name="T3" fmla="*/ 0 h 5758"/>
              <a:gd name="T4" fmla="*/ 1 w 5761"/>
              <a:gd name="T5" fmla="*/ 5758 h 5758"/>
              <a:gd name="T6" fmla="*/ 5761 w 5761"/>
              <a:gd name="T7" fmla="*/ 0 h 5758"/>
              <a:gd name="T8" fmla="*/ 0 w 5761"/>
              <a:gd name="T9" fmla="*/ 0 h 5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1" h="5758">
                <a:moveTo>
                  <a:pt x="0" y="0"/>
                </a:moveTo>
                <a:lnTo>
                  <a:pt x="0" y="0"/>
                </a:lnTo>
                <a:lnTo>
                  <a:pt x="1" y="5758"/>
                </a:lnTo>
                <a:lnTo>
                  <a:pt x="576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8" name="Espace réservé de la date 7"/>
          <p:cNvSpPr>
            <a:spLocks noGrp="1"/>
          </p:cNvSpPr>
          <p:nvPr userDrawn="1"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C6519073-01D1-45F7-9EAC-2C883765AA27}" type="datetime1">
              <a:rPr lang="fr-FR" smtClean="0"/>
              <a:t>18/07/2019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 userDrawn="1"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 userDrawn="1"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6" y="2840400"/>
            <a:ext cx="5313363" cy="2532816"/>
          </a:xfrm>
        </p:spPr>
        <p:txBody>
          <a:bodyPr anchor="t" anchorCtr="0"/>
          <a:lstStyle>
            <a:lvl1pPr algn="r">
              <a:defRPr sz="3400" b="0" cap="all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</p:txBody>
      </p:sp>
      <p:pic>
        <p:nvPicPr>
          <p:cNvPr id="24" name="Image 23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12002"/>
            <a:ext cx="2350800" cy="91490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8118" y="5491322"/>
            <a:ext cx="853482" cy="1364748"/>
          </a:xfrm>
          <a:prstGeom prst="rect">
            <a:avLst/>
          </a:prstGeom>
        </p:spPr>
      </p:pic>
      <p:sp>
        <p:nvSpPr>
          <p:cNvPr id="17" name="Titre 16"/>
          <p:cNvSpPr>
            <a:spLocks noGrp="1"/>
          </p:cNvSpPr>
          <p:nvPr userDrawn="1">
            <p:ph type="title" hasCustomPrompt="1"/>
          </p:nvPr>
        </p:nvSpPr>
        <p:spPr>
          <a:xfrm>
            <a:off x="3204000" y="1213200"/>
            <a:ext cx="5313600" cy="1627200"/>
          </a:xfrm>
        </p:spPr>
        <p:txBody>
          <a:bodyPr/>
          <a:lstStyle>
            <a:lvl1pPr algn="r">
              <a:defRPr sz="34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pic>
        <p:nvPicPr>
          <p:cNvPr id="1026" name="Picture 2" descr="Résultat de recherche d'images pour &quot;laboratoire hubert curien&quot;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51" y="5700778"/>
            <a:ext cx="1873186" cy="9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63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373189" y="2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9" name="Freeform 6"/>
          <p:cNvSpPr>
            <a:spLocks/>
          </p:cNvSpPr>
          <p:nvPr userDrawn="1"/>
        </p:nvSpPr>
        <p:spPr bwMode="gray">
          <a:xfrm>
            <a:off x="1" y="3201988"/>
            <a:ext cx="5038725" cy="3663950"/>
          </a:xfrm>
          <a:custGeom>
            <a:avLst/>
            <a:gdLst>
              <a:gd name="T0" fmla="*/ 0 w 5283"/>
              <a:gd name="T1" fmla="*/ 1441 h 3841"/>
              <a:gd name="T2" fmla="*/ 0 w 5283"/>
              <a:gd name="T3" fmla="*/ 1441 h 3841"/>
              <a:gd name="T4" fmla="*/ 0 w 5283"/>
              <a:gd name="T5" fmla="*/ 3841 h 3841"/>
              <a:gd name="T6" fmla="*/ 5283 w 5283"/>
              <a:gd name="T7" fmla="*/ 3841 h 3841"/>
              <a:gd name="T8" fmla="*/ 1440 w 5283"/>
              <a:gd name="T9" fmla="*/ 0 h 3841"/>
              <a:gd name="T10" fmla="*/ 0 w 5283"/>
              <a:gd name="T11" fmla="*/ 144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83" h="3841">
                <a:moveTo>
                  <a:pt x="0" y="1441"/>
                </a:moveTo>
                <a:lnTo>
                  <a:pt x="0" y="1441"/>
                </a:lnTo>
                <a:lnTo>
                  <a:pt x="0" y="3841"/>
                </a:lnTo>
                <a:lnTo>
                  <a:pt x="5283" y="3841"/>
                </a:lnTo>
                <a:lnTo>
                  <a:pt x="1440" y="0"/>
                </a:lnTo>
                <a:lnTo>
                  <a:pt x="0" y="1441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31C60945-A85E-4C5B-B6E9-BDC6F244715A}" type="datetime1">
              <a:rPr lang="fr-FR" smtClean="0"/>
              <a:t>18/07/2019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264568"/>
            <a:ext cx="4325938" cy="4896544"/>
          </a:xfrm>
        </p:spPr>
        <p:txBody>
          <a:bodyPr anchor="t" anchorCtr="0"/>
          <a:lstStyle>
            <a:lvl1pPr marL="342900" indent="-342900" algn="l"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  <a:buFont typeface="+mj-lt"/>
              <a:buAutoNum type="arabicPeriod"/>
              <a:defRPr sz="1800" b="1" cap="all">
                <a:solidFill>
                  <a:schemeClr val="bg2"/>
                </a:solidFill>
              </a:defRPr>
            </a:lvl1pPr>
            <a:lvl2pPr marL="342000" indent="0" algn="l">
              <a:lnSpc>
                <a:spcPct val="100000"/>
              </a:lnSpc>
              <a:spcAft>
                <a:spcPts val="600"/>
              </a:spcAft>
              <a:defRPr sz="1200" b="0" cap="none" baseline="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1.1 Deuxième niveau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617539" y="843734"/>
            <a:ext cx="2658318" cy="453603"/>
          </a:xfrm>
        </p:spPr>
        <p:txBody>
          <a:bodyPr/>
          <a:lstStyle>
            <a:lvl1pPr>
              <a:defRPr sz="25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pic>
        <p:nvPicPr>
          <p:cNvPr id="14" name="Image 13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778000"/>
            <a:ext cx="1198800" cy="4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81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Freeform 6"/>
          <p:cNvSpPr>
            <a:spLocks/>
          </p:cNvSpPr>
          <p:nvPr userDrawn="1"/>
        </p:nvSpPr>
        <p:spPr bwMode="gray">
          <a:xfrm>
            <a:off x="1373189" y="2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>
              <a:latin typeface="Garamond" panose="02020404030301010803" pitchFamily="18" charset="0"/>
            </a:endParaRPr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gray">
          <a:xfrm>
            <a:off x="1" y="1828800"/>
            <a:ext cx="5038725" cy="5037138"/>
          </a:xfrm>
          <a:custGeom>
            <a:avLst/>
            <a:gdLst>
              <a:gd name="T0" fmla="*/ 0 w 5283"/>
              <a:gd name="T1" fmla="*/ 5281 h 5281"/>
              <a:gd name="T2" fmla="*/ 0 w 5283"/>
              <a:gd name="T3" fmla="*/ 5281 h 5281"/>
              <a:gd name="T4" fmla="*/ 5283 w 5283"/>
              <a:gd name="T5" fmla="*/ 5281 h 5281"/>
              <a:gd name="T6" fmla="*/ 0 w 5283"/>
              <a:gd name="T7" fmla="*/ 0 h 5281"/>
              <a:gd name="T8" fmla="*/ 0 w 5283"/>
              <a:gd name="T9" fmla="*/ 5281 h 5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3" h="5281">
                <a:moveTo>
                  <a:pt x="0" y="5281"/>
                </a:moveTo>
                <a:lnTo>
                  <a:pt x="0" y="5281"/>
                </a:lnTo>
                <a:lnTo>
                  <a:pt x="5283" y="5281"/>
                </a:lnTo>
                <a:lnTo>
                  <a:pt x="0" y="0"/>
                </a:lnTo>
                <a:lnTo>
                  <a:pt x="0" y="528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4B7EFA3-3A21-484E-8327-F44FD0E8E6F6}" type="datetime1">
              <a:rPr lang="fr-FR" smtClean="0"/>
              <a:t>18/07/2019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4000" y="2840400"/>
            <a:ext cx="5313600" cy="2966400"/>
          </a:xfrm>
        </p:spPr>
        <p:txBody>
          <a:bodyPr anchor="t" anchorCtr="0"/>
          <a:lstStyle>
            <a:lvl1pPr algn="r">
              <a:defRPr sz="3400" b="1" cap="all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algn="r">
              <a:defRPr sz="3400" b="1" cap="all">
                <a:solidFill>
                  <a:schemeClr val="bg1"/>
                </a:solidFill>
                <a:latin typeface="Garamond" panose="02020404030301010803" pitchFamily="18" charset="0"/>
              </a:defRPr>
            </a:lvl2pPr>
          </a:lstStyle>
          <a:p>
            <a:pPr lvl="0"/>
            <a:r>
              <a:rPr lang="fr-FR" dirty="0" smtClean="0"/>
              <a:t>Chapitre</a:t>
            </a:r>
          </a:p>
          <a:p>
            <a:pPr lvl="1"/>
            <a:endParaRPr lang="fr-FR" dirty="0" smtClean="0"/>
          </a:p>
        </p:txBody>
      </p:sp>
      <p:pic>
        <p:nvPicPr>
          <p:cNvPr id="17" name="Image 16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778000"/>
            <a:ext cx="1198800" cy="4665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04000" y="1213200"/>
            <a:ext cx="5313600" cy="1627200"/>
          </a:xfrm>
        </p:spPr>
        <p:txBody>
          <a:bodyPr/>
          <a:lstStyle>
            <a:lvl1pPr algn="r"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chapitre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05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5"/>
          </p:nvPr>
        </p:nvSpPr>
        <p:spPr bwMode="gray">
          <a:xfrm>
            <a:off x="619200" y="225216"/>
            <a:ext cx="7020000" cy="759286"/>
          </a:xfrm>
        </p:spPr>
        <p:txBody>
          <a:bodyPr/>
          <a:lstStyle>
            <a:lvl1pPr algn="ctr">
              <a:spcAft>
                <a:spcPts val="200"/>
              </a:spcAft>
              <a:defRPr sz="3600" b="1" cap="none" baseline="0">
                <a:solidFill>
                  <a:schemeClr val="tx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6" hasCustomPrompt="1"/>
          </p:nvPr>
        </p:nvSpPr>
        <p:spPr bwMode="gray">
          <a:xfrm>
            <a:off x="619200" y="1512888"/>
            <a:ext cx="8208000" cy="4292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  <a:p>
            <a:pPr lvl="2"/>
            <a:r>
              <a:rPr lang="fr-FR" dirty="0" smtClean="0"/>
              <a:t>Texte de niveau 3</a:t>
            </a:r>
          </a:p>
          <a:p>
            <a:pPr lvl="3"/>
            <a:r>
              <a:rPr lang="fr-FR" dirty="0" smtClean="0"/>
              <a:t>Texte de niveau 4</a:t>
            </a:r>
          </a:p>
          <a:p>
            <a:pPr lvl="4"/>
            <a:r>
              <a:rPr lang="fr-FR" dirty="0" smtClean="0"/>
              <a:t>Texte de niveau 5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8162" y="6376245"/>
            <a:ext cx="918754" cy="365125"/>
          </a:xfrm>
        </p:spPr>
        <p:txBody>
          <a:bodyPr/>
          <a:lstStyle/>
          <a:p>
            <a:fld id="{20CF5873-9DA4-4515-8E80-D7981807331C}" type="datetime1">
              <a:rPr lang="fr-FR" smtClean="0"/>
              <a:t>18/07/2019</a:t>
            </a:fld>
            <a:endParaRPr lang="fr-BE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454331" y="6376245"/>
            <a:ext cx="6235338" cy="36512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5465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5"/>
          </p:nvPr>
        </p:nvSpPr>
        <p:spPr bwMode="gray">
          <a:xfrm>
            <a:off x="619200" y="225216"/>
            <a:ext cx="7020000" cy="759286"/>
          </a:xfrm>
        </p:spPr>
        <p:txBody>
          <a:bodyPr/>
          <a:lstStyle>
            <a:lvl1pPr algn="ctr">
              <a:spcAft>
                <a:spcPts val="200"/>
              </a:spcAft>
              <a:defRPr sz="3600" b="1" cap="none" baseline="0">
                <a:solidFill>
                  <a:schemeClr val="tx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8162" y="6376245"/>
            <a:ext cx="918754" cy="365125"/>
          </a:xfrm>
        </p:spPr>
        <p:txBody>
          <a:bodyPr/>
          <a:lstStyle/>
          <a:p>
            <a:fld id="{46C42A50-11B8-4A62-9BAA-ACF93E6F80EB}" type="datetime1">
              <a:rPr lang="fr-FR" smtClean="0"/>
              <a:t>18/07/2019</a:t>
            </a:fld>
            <a:endParaRPr lang="fr-BE" dirty="0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454331" y="6376245"/>
            <a:ext cx="6235338" cy="36512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7133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2200" y="175649"/>
            <a:ext cx="8229600" cy="589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073763"/>
              </a:buClr>
              <a:defRPr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49202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71428"/>
              <a:buFont typeface="Calibri"/>
              <a:defRPr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571251" y="6272335"/>
            <a:ext cx="548699" cy="523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fr" smtClean="0"/>
              <a:pPr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48979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BC96-8EE9-42AA-A436-491B579032AB}" type="datetime1">
              <a:rPr lang="fr-FR" smtClean="0"/>
              <a:t>18/07/2019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067944" y="6381328"/>
            <a:ext cx="4104456" cy="3600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40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3140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63888" y="2492896"/>
            <a:ext cx="5112568" cy="1362075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563888" y="3933057"/>
            <a:ext cx="5112568" cy="129614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64D-1358-4B4E-8908-131DCA15A07E}" type="datetime1">
              <a:rPr lang="fr-FR" smtClean="0"/>
              <a:t>18/07/2019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67944" y="6381328"/>
            <a:ext cx="4104456" cy="360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Titre de la présentation - menu « Insertion / En-tête et pied de page »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5805263"/>
            <a:ext cx="9144000" cy="1075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21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2"/>
            <a:ext cx="9144000" cy="91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467544" y="137804"/>
            <a:ext cx="7014462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617538" y="1512890"/>
            <a:ext cx="8208000" cy="3976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724128" y="6420019"/>
            <a:ext cx="2376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287C728C-A4DD-4A9A-9E45-B1AF17EA52D9}" type="datetime1">
              <a:rPr lang="fr-FR" smtClean="0"/>
              <a:t>18/07/2019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79808" y="6420019"/>
            <a:ext cx="5400304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cap="all" baseline="0">
                <a:solidFill>
                  <a:schemeClr val="accent5"/>
                </a:solidFill>
              </a:defRPr>
            </a:lvl1pPr>
          </a:lstStyle>
          <a:p>
            <a:r>
              <a:rPr lang="fr-FR" dirty="0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6420019"/>
            <a:ext cx="652890" cy="4048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1600" b="0" cap="all" baseline="0"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0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710" r:id="rId7"/>
    <p:sldLayoutId id="2147483711" r:id="rId8"/>
    <p:sldLayoutId id="214748371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3600" b="1" kern="1200" cap="none" baseline="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2000" b="1" kern="1200" cap="none" baseline="0">
          <a:solidFill>
            <a:schemeClr val="bg2"/>
          </a:solidFill>
          <a:latin typeface="Garamond" panose="020204040303010108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400" b="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714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►"/>
        <a:defRPr sz="140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363538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■"/>
        <a:defRPr sz="140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54000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●"/>
        <a:defRPr sz="140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axime-lefrancois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1999/xhtml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://maxime-lefrancois.info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1.jpeg"/><Relationship Id="rId4" Type="http://schemas.openxmlformats.org/officeDocument/2006/relationships/image" Target="../media/image15.emf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59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hyperlink" Target="https://w3id.org/sparql-generate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5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59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hyperlink" Target="https://w3id.org/sparql-generat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ns.inria.fr/sparql-extension/" TargetMode="Externa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ns.inria.fr/sparql-template/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ns.inria.fr/sparql-template/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ql-generate/sparql-generate/issues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0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8.png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jpeg"/><Relationship Id="rId4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maxime-lefrancois.info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14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0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8.png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hyperlink" Target="http://w3id.org/sea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iki/ConverterToRdf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140CD-8AED-46FF-A9A2-77308F3F39AE}" type="slidenum">
              <a:rPr kumimoji="0" lang="fr-FR" sz="10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00" b="0" i="0" u="none" strike="noStrike" kern="1200" cap="all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5606" y="2169319"/>
            <a:ext cx="56680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en-US" sz="2800" b="1" dirty="0">
              <a:solidFill>
                <a:prstClr val="white"/>
              </a:solidFill>
              <a:latin typeface="Garamond" panose="02020404030301010803" pitchFamily="18" charset="0"/>
            </a:endParaRPr>
          </a:p>
          <a:p>
            <a:pPr lvl="0" algn="ctr">
              <a:defRPr/>
            </a:pPr>
            <a:r>
              <a:rPr lang="en-US" sz="2800" b="1" dirty="0">
                <a:solidFill>
                  <a:prstClr val="white"/>
                </a:solidFill>
                <a:latin typeface="Garamond" panose="02020404030301010803" pitchFamily="18" charset="0"/>
              </a:rPr>
              <a:t>Overview of the SPARQL-Generate language and latest developments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3919058"/>
            <a:ext cx="457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Maxime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Lefrançois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Maxime.Lefrancois@emse.fr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solidFill>
                  <a:prstClr val="white"/>
                </a:solidFill>
                <a:latin typeface="Garamond" panose="02020404030301010803" pitchFamily="18" charset="0"/>
                <a:hlinkClick r:id="rId3"/>
              </a:rPr>
              <a:t>h</a:t>
            </a: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ttp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://maxime-lefrancois.info/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MINES Saint-Étienne – Institut Henri Fayol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Laboratoire Hubert Curien UMR CNRS 5516</a:t>
            </a:r>
          </a:p>
        </p:txBody>
      </p:sp>
    </p:spTree>
    <p:extLst>
      <p:ext uri="{BB962C8B-B14F-4D97-AF65-F5344CB8AC3E}">
        <p14:creationId xmlns:p14="http://schemas.microsoft.com/office/powerpoint/2010/main" val="8316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approaches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13" name="ZoneTexte 12"/>
          <p:cNvSpPr txBox="1"/>
          <p:nvPr/>
        </p:nvSpPr>
        <p:spPr>
          <a:xfrm>
            <a:off x="326982" y="1584908"/>
            <a:ext cx="8186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latin typeface="Garamond" panose="02020404030301010803" pitchFamily="18" charset="0"/>
              </a:rPr>
              <a:t>Approaches</a:t>
            </a:r>
            <a:r>
              <a:rPr lang="fr-FR" sz="2800" dirty="0" smtClean="0">
                <a:latin typeface="Garamond" panose="02020404030301010803" pitchFamily="18" charset="0"/>
              </a:rPr>
              <a:t> </a:t>
            </a:r>
            <a:r>
              <a:rPr lang="fr-FR" sz="2800" dirty="0" err="1" smtClean="0">
                <a:latin typeface="Garamond" panose="02020404030301010803" pitchFamily="18" charset="0"/>
              </a:rPr>
              <a:t>based</a:t>
            </a:r>
            <a:r>
              <a:rPr lang="fr-FR" sz="2800" dirty="0" smtClean="0">
                <a:latin typeface="Garamond" panose="02020404030301010803" pitchFamily="18" charset="0"/>
              </a:rPr>
              <a:t> on </a:t>
            </a:r>
            <a:r>
              <a:rPr lang="fr-FR" sz="2800" dirty="0" err="1" smtClean="0">
                <a:latin typeface="Garamond" panose="02020404030301010803" pitchFamily="18" charset="0"/>
              </a:rPr>
              <a:t>mapping</a:t>
            </a:r>
            <a:r>
              <a:rPr lang="fr-FR" sz="2800" dirty="0" smtClean="0">
                <a:latin typeface="Garamond" panose="02020404030301010803" pitchFamily="18" charset="0"/>
              </a:rPr>
              <a:t>/transformation </a:t>
            </a:r>
            <a:r>
              <a:rPr lang="fr-FR" sz="2800" dirty="0" err="1" smtClean="0">
                <a:latin typeface="Garamond" panose="02020404030301010803" pitchFamily="18" charset="0"/>
              </a:rPr>
              <a:t>languages</a:t>
            </a:r>
            <a:endParaRPr lang="fr-FR" sz="2800" dirty="0" smtClean="0">
              <a:latin typeface="Garamond" panose="02020404030301010803" pitchFamily="18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77" y="3179278"/>
            <a:ext cx="7338291" cy="26404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083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4268" y="1284678"/>
            <a:ext cx="8594019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&lt;html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http://www.w3.org/1999/xhtml</a:t>
            </a:r>
            <a:endParaRPr kumimoji="0" lang="fr-FR" altLang="fr-F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xmlns:grddl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='http://www.w3.org/2003/g/data-view#'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grddl:transformation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="http://example.com/getAuthor.xsl"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&gt;Are You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Experienced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?&lt;/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[...]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94268" y="3502973"/>
            <a:ext cx="8456161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album </a:t>
            </a:r>
            <a:r>
              <a:rPr lang="fr-FR" altLang="fr-FR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xmlns:grddl</a:t>
            </a:r>
            <a:r>
              <a:rPr lang="fr-FR" altLang="fr-F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='http://www.w3.org/2003/g/data-view#'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grddl:transformation</a:t>
            </a:r>
            <a:r>
              <a:rPr lang="fr-FR" altLang="fr-F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</a:t>
            </a:r>
            <a:r>
              <a:rPr lang="fr-FR" altLang="fr-FR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://example.org/getAlbum.xsl</a:t>
            </a:r>
            <a:r>
              <a:rPr lang="fr-FR" altLang="fr-F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artist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mbid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=""&gt;The Jimi Hendrix 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Experience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artist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&gt;Are You 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Experienced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?&lt;/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album&gt;</a:t>
            </a:r>
            <a:r>
              <a:rPr lang="fr-FR" alt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altLang="fr-FR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1714" y="5046174"/>
            <a:ext cx="8229600" cy="1143000"/>
          </a:xfrm>
        </p:spPr>
        <p:txBody>
          <a:bodyPr/>
          <a:lstStyle/>
          <a:p>
            <a:r>
              <a:rPr lang="fr-FR" dirty="0" smtClean="0"/>
              <a:t>GRDDL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13" name="Rectangle 12"/>
          <p:cNvSpPr/>
          <p:nvPr/>
        </p:nvSpPr>
        <p:spPr>
          <a:xfrm>
            <a:off x="5300743" y="5750599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(W3C REC 2007)</a:t>
            </a:r>
          </a:p>
        </p:txBody>
      </p:sp>
    </p:spTree>
    <p:extLst>
      <p:ext uri="{BB962C8B-B14F-4D97-AF65-F5344CB8AC3E}">
        <p14:creationId xmlns:p14="http://schemas.microsoft.com/office/powerpoint/2010/main" val="23992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5" y="914400"/>
            <a:ext cx="5251005" cy="58428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98453" y="3544310"/>
            <a:ext cx="3542145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XSPARQL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77173" y="4425518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(W3C </a:t>
            </a:r>
            <a:r>
              <a:rPr lang="fr-FR" dirty="0" err="1"/>
              <a:t>member</a:t>
            </a:r>
            <a:r>
              <a:rPr lang="fr-FR" dirty="0"/>
              <a:t> </a:t>
            </a:r>
            <a:r>
              <a:rPr lang="fr-FR" dirty="0" err="1"/>
              <a:t>submission</a:t>
            </a:r>
            <a:r>
              <a:rPr lang="fr-FR" dirty="0"/>
              <a:t> </a:t>
            </a:r>
            <a:r>
              <a:rPr lang="fr-FR" dirty="0" smtClean="0"/>
              <a:t>2009)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0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761028" y="904033"/>
            <a:ext cx="3542145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R2RML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0425" y="1543704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(W3C </a:t>
            </a:r>
            <a:r>
              <a:rPr lang="fr-FR" dirty="0" smtClean="0"/>
              <a:t>REC 2012)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888404" y="2155887"/>
            <a:ext cx="7800109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&lt;#TriplesMap2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rr:logicalTable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&lt;#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DeptTableView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rr:subjectMap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rr:template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"http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://data.example.com/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department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/{DEPTNO}";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rr:class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ex:Department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];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rr:predicateObjectMap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rr:column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"DNAME" ];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]; 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ex:location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rr:column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"LOC" ];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]; 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ex:staff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rr:column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"STAFF" ];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]. 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0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009" y="228599"/>
            <a:ext cx="8950116" cy="737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"@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["http://www.w3.org/ns/csvw", {"@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"en"}],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"url": "tree-ops.csv",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dc:title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Operations",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dcat:keyword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street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 "maintenance"],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dc:publisher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schema:name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Municipality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schema:url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{"@id": "http://example.org"}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dc:license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{"@id": "http://opendefinition.org/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licenses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/cc-by/"},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dc:modified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{"@value": "2010-12-31", "@type":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xsd:date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"},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tableSchema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"GID",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["GID",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Identifier"],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"An identifier for 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on a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required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},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on_street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"On Street",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street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on.",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},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of 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},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trim_cycle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Trim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Cycle",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"The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performed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on the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"string"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}, {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inventory_date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"Inventory Date",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"The date of the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was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performed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{"base": "date", "format": "M/d/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"}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}],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primaryKey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"GID",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aboutUrl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"#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gid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-{GID}"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5954" y="4591332"/>
            <a:ext cx="5440482" cy="176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87337" y="4591332"/>
            <a:ext cx="3542145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CSVW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887139" y="5275670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(W3C </a:t>
            </a:r>
            <a:r>
              <a:rPr lang="fr-FR" dirty="0" smtClean="0"/>
              <a:t>REC 2015)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29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754" y="242776"/>
            <a:ext cx="6110010" cy="1143000"/>
          </a:xfrm>
        </p:spPr>
        <p:txBody>
          <a:bodyPr/>
          <a:lstStyle/>
          <a:p>
            <a:pPr algn="l"/>
            <a:r>
              <a:rPr lang="fr-FR" dirty="0" smtClean="0"/>
              <a:t>RML + Extensions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7" name="Rectangle 6"/>
          <p:cNvSpPr/>
          <p:nvPr/>
        </p:nvSpPr>
        <p:spPr>
          <a:xfrm>
            <a:off x="850397" y="946011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Dimou</a:t>
            </a:r>
            <a:r>
              <a:rPr lang="fr-FR" dirty="0" smtClean="0"/>
              <a:t> et al., 2013)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54" y="1971786"/>
            <a:ext cx="4369955" cy="25211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56" y="1971786"/>
            <a:ext cx="4284369" cy="26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54" y="1971786"/>
            <a:ext cx="4369955" cy="25211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56" y="1971786"/>
            <a:ext cx="4284369" cy="26012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2949" y="1384437"/>
            <a:ext cx="6790567" cy="53245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Transform</a:t>
            </a:r>
            <a:r>
              <a:rPr lang="fr-FR" sz="2000" dirty="0">
                <a:latin typeface="Garamond" panose="02020404030301010803" pitchFamily="18" charset="0"/>
              </a:rPr>
              <a:t> multiple sources </a:t>
            </a:r>
            <a:r>
              <a:rPr lang="fr-FR" sz="2000" dirty="0" smtClean="0">
                <a:latin typeface="Garamond" panose="02020404030301010803" pitchFamily="18" charset="0"/>
              </a:rPr>
              <a:t>…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... </a:t>
            </a:r>
            <a:r>
              <a:rPr lang="fr-FR" sz="2000" dirty="0" err="1">
                <a:latin typeface="Garamond" panose="02020404030301010803" pitchFamily="18" charset="0"/>
              </a:rPr>
              <a:t>having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heterogeneous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formats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Be </a:t>
            </a:r>
            <a:r>
              <a:rPr lang="fr-FR" sz="2000" dirty="0">
                <a:latin typeface="Garamond" panose="02020404030301010803" pitchFamily="18" charset="0"/>
              </a:rPr>
              <a:t>extensible to new data formats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Be easy to use by Semantic Web experts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latin typeface="Garamond" panose="02020404030301010803" pitchFamily="18" charset="0"/>
              </a:rPr>
              <a:t>I</a:t>
            </a:r>
            <a:r>
              <a:rPr lang="en-US" sz="2000" dirty="0" err="1">
                <a:latin typeface="Garamond" panose="02020404030301010803" pitchFamily="18" charset="0"/>
              </a:rPr>
              <a:t>ntegrate</a:t>
            </a:r>
            <a:r>
              <a:rPr lang="en-US" sz="2000" dirty="0">
                <a:latin typeface="Garamond" panose="02020404030301010803" pitchFamily="18" charset="0"/>
              </a:rPr>
              <a:t> in a typical semantic web engineering workflow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Be flexible and easily </a:t>
            </a:r>
            <a:r>
              <a:rPr lang="en-US" sz="2000" dirty="0" smtClean="0">
                <a:latin typeface="Garamond" panose="02020404030301010803" pitchFamily="18" charset="0"/>
              </a:rPr>
              <a:t>maintainable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Contextualize </a:t>
            </a:r>
            <a:r>
              <a:rPr lang="en-US" sz="2000" dirty="0">
                <a:latin typeface="Garamond" panose="02020404030301010803" pitchFamily="18" charset="0"/>
              </a:rPr>
              <a:t>the transformation with an RDF Dataset</a:t>
            </a:r>
          </a:p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Modularize</a:t>
            </a:r>
            <a:r>
              <a:rPr lang="fr-FR" sz="2000" dirty="0">
                <a:latin typeface="Garamond" panose="02020404030301010803" pitchFamily="18" charset="0"/>
              </a:rPr>
              <a:t> / </a:t>
            </a:r>
            <a:r>
              <a:rPr lang="fr-FR" sz="2000" dirty="0" err="1">
                <a:latin typeface="Garamond" panose="02020404030301010803" pitchFamily="18" charset="0"/>
              </a:rPr>
              <a:t>decouple</a:t>
            </a:r>
            <a:r>
              <a:rPr lang="fr-FR" sz="2000" dirty="0">
                <a:latin typeface="Garamond" panose="02020404030301010803" pitchFamily="18" charset="0"/>
              </a:rPr>
              <a:t> / compose </a:t>
            </a:r>
            <a:r>
              <a:rPr lang="fr-FR" sz="2000" dirty="0" smtClean="0">
                <a:latin typeface="Garamond" panose="02020404030301010803" pitchFamily="18" charset="0"/>
              </a:rPr>
              <a:t>transformations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Enable</a:t>
            </a:r>
            <a:r>
              <a:rPr lang="fr-FR" sz="2000" dirty="0" smtClean="0">
                <a:latin typeface="Garamond" panose="02020404030301010803" pitchFamily="18" charset="0"/>
              </a:rPr>
              <a:t> data transformation, </a:t>
            </a:r>
            <a:r>
              <a:rPr lang="fr-FR" sz="2000" dirty="0" err="1" smtClean="0">
                <a:latin typeface="Garamond" panose="02020404030301010803" pitchFamily="18" charset="0"/>
              </a:rPr>
              <a:t>aggregates</a:t>
            </a:r>
            <a:r>
              <a:rPr lang="fr-FR" sz="2000" dirty="0" smtClean="0">
                <a:latin typeface="Garamond" panose="02020404030301010803" pitchFamily="18" charset="0"/>
              </a:rPr>
              <a:t>, </a:t>
            </a:r>
            <a:r>
              <a:rPr lang="fr-FR" sz="2000" dirty="0" err="1" smtClean="0">
                <a:latin typeface="Garamond" panose="02020404030301010803" pitchFamily="18" charset="0"/>
              </a:rPr>
              <a:t>filters</a:t>
            </a:r>
            <a:r>
              <a:rPr lang="fr-FR" sz="2000" dirty="0" smtClean="0">
                <a:latin typeface="Garamond" panose="02020404030301010803" pitchFamily="18" charset="0"/>
              </a:rPr>
              <a:t>, ...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Generate</a:t>
            </a:r>
            <a:r>
              <a:rPr lang="fr-FR" sz="2000" dirty="0" smtClean="0">
                <a:latin typeface="Garamond" panose="02020404030301010803" pitchFamily="18" charset="0"/>
              </a:rPr>
              <a:t> RDF </a:t>
            </a:r>
            <a:r>
              <a:rPr lang="fr-FR" sz="2000" dirty="0" err="1" smtClean="0">
                <a:latin typeface="Garamond" panose="02020404030301010803" pitchFamily="18" charset="0"/>
              </a:rPr>
              <a:t>Lists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Performant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Transform </a:t>
            </a:r>
            <a:r>
              <a:rPr lang="en-US" sz="2000" dirty="0">
                <a:latin typeface="Garamond" panose="02020404030301010803" pitchFamily="18" charset="0"/>
              </a:rPr>
              <a:t>binary formats as well as textual formats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Transform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big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documents (output HDT)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Generate RDF streams from streams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Subject-centric</a:t>
            </a:r>
            <a:r>
              <a:rPr lang="fr-FR" sz="2000" dirty="0" smtClean="0">
                <a:latin typeface="Garamond" panose="02020404030301010803" pitchFamily="18" charset="0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Include</a:t>
            </a:r>
            <a:r>
              <a:rPr lang="fr-FR" sz="2000" dirty="0" smtClean="0">
                <a:latin typeface="Garamond" panose="02020404030301010803" pitchFamily="18" charset="0"/>
              </a:rPr>
              <a:t> parts </a:t>
            </a:r>
            <a:r>
              <a:rPr lang="fr-FR" sz="2000" dirty="0" err="1" smtClean="0">
                <a:latin typeface="Garamond" panose="02020404030301010803" pitchFamily="18" charset="0"/>
              </a:rPr>
              <a:t>from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different</a:t>
            </a:r>
            <a:r>
              <a:rPr lang="fr-FR" sz="2000" dirty="0" smtClean="0">
                <a:latin typeface="Garamond" panose="02020404030301010803" pitchFamily="18" charset="0"/>
              </a:rPr>
              <a:t> sources in one RDF </a:t>
            </a:r>
            <a:r>
              <a:rPr lang="fr-FR" sz="2000" dirty="0" err="1" smtClean="0">
                <a:latin typeface="Garamond" panose="02020404030301010803" pitchFamily="18" charset="0"/>
              </a:rPr>
              <a:t>Term</a:t>
            </a:r>
            <a:r>
              <a:rPr lang="fr-FR" sz="2000" dirty="0" smtClean="0">
                <a:latin typeface="Garamond" panose="02020404030301010803" pitchFamily="18" charset="0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0397" y="946011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Dimou</a:t>
            </a:r>
            <a:r>
              <a:rPr lang="fr-FR" dirty="0" smtClean="0"/>
              <a:t> et al., 2013)</a:t>
            </a:r>
            <a:endParaRPr lang="fr-FR" dirty="0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229753" y="242776"/>
            <a:ext cx="9216463" cy="1143000"/>
          </a:xfrm>
        </p:spPr>
        <p:txBody>
          <a:bodyPr/>
          <a:lstStyle/>
          <a:p>
            <a:pPr algn="l"/>
            <a:r>
              <a:rPr lang="fr-FR" dirty="0" smtClean="0"/>
              <a:t>RML + Extensions – </a:t>
            </a:r>
            <a:r>
              <a:rPr lang="fr-FR" dirty="0" err="1" smtClean="0"/>
              <a:t>covers</a:t>
            </a:r>
            <a:r>
              <a:rPr lang="fr-FR" dirty="0" smtClean="0"/>
              <a:t> the </a:t>
            </a:r>
            <a:r>
              <a:rPr lang="fr-FR" dirty="0" err="1" smtClean="0"/>
              <a:t>REQs</a:t>
            </a:r>
            <a:r>
              <a:rPr lang="fr-FR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94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</a:t>
            </a:r>
            <a:r>
              <a:rPr lang="fr-FR" dirty="0" err="1" smtClean="0"/>
              <a:t>research</a:t>
            </a:r>
            <a:r>
              <a:rPr lang="fr-FR" dirty="0" smtClean="0"/>
              <a:t> questions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4"/>
            <a:ext cx="8134004" cy="4525963"/>
          </a:xfrm>
        </p:spPr>
        <p:txBody>
          <a:bodyPr/>
          <a:lstStyle/>
          <a:p>
            <a:r>
              <a:rPr lang="fr-FR" sz="3200" dirty="0" smtClean="0"/>
              <a:t>How to design a </a:t>
            </a:r>
            <a:r>
              <a:rPr lang="fr-FR" sz="3200" dirty="0" err="1" smtClean="0"/>
              <a:t>mapping</a:t>
            </a:r>
            <a:r>
              <a:rPr lang="fr-FR" sz="3200" dirty="0" smtClean="0"/>
              <a:t> </a:t>
            </a:r>
            <a:r>
              <a:rPr lang="fr-FR" sz="3200" dirty="0" err="1" smtClean="0"/>
              <a:t>language</a:t>
            </a:r>
            <a:r>
              <a:rPr lang="fr-FR" sz="3200" dirty="0" smtClean="0"/>
              <a:t> </a:t>
            </a:r>
            <a:r>
              <a:rPr lang="fr-FR" sz="3200" dirty="0" err="1" smtClean="0"/>
              <a:t>that</a:t>
            </a:r>
            <a:r>
              <a:rPr lang="fr-FR" sz="3200" dirty="0" smtClean="0"/>
              <a:t>…</a:t>
            </a:r>
          </a:p>
          <a:p>
            <a:pPr marL="457188" lvl="1" indent="0">
              <a:buNone/>
            </a:pPr>
            <a:endParaRPr lang="fr-FR" sz="2000" dirty="0" smtClean="0"/>
          </a:p>
          <a:p>
            <a:pPr marL="457188" lvl="1" indent="0">
              <a:buNone/>
            </a:pPr>
            <a:r>
              <a:rPr lang="fr-FR" sz="2000" dirty="0" smtClean="0"/>
              <a:t>…</a:t>
            </a:r>
            <a:r>
              <a:rPr lang="fr-FR" sz="2000" dirty="0" err="1" smtClean="0"/>
              <a:t>is</a:t>
            </a:r>
            <a:r>
              <a:rPr lang="fr-FR" sz="2000" dirty="0" smtClean="0"/>
              <a:t> expressive </a:t>
            </a:r>
            <a:r>
              <a:rPr lang="fr-FR" sz="2000" dirty="0" err="1" smtClean="0"/>
              <a:t>enough</a:t>
            </a:r>
            <a:r>
              <a:rPr lang="fr-FR" sz="2000" dirty="0" smtClean="0"/>
              <a:t> to </a:t>
            </a:r>
            <a:r>
              <a:rPr lang="fr-FR" sz="2000" dirty="0" err="1" smtClean="0"/>
              <a:t>cover</a:t>
            </a:r>
            <a:r>
              <a:rPr lang="fr-FR" sz="2000" dirty="0" smtClean="0"/>
              <a:t> all of </a:t>
            </a:r>
            <a:r>
              <a:rPr lang="fr-FR" sz="2000" dirty="0" err="1" smtClean="0"/>
              <a:t>our</a:t>
            </a:r>
            <a:r>
              <a:rPr lang="fr-FR" sz="2000" dirty="0" smtClean="0"/>
              <a:t> use cases?</a:t>
            </a:r>
          </a:p>
          <a:p>
            <a:pPr marL="457188" lvl="1" indent="0">
              <a:buNone/>
            </a:pPr>
            <a:endParaRPr lang="fr-FR" sz="2000" dirty="0" smtClean="0"/>
          </a:p>
          <a:p>
            <a:pPr marL="457188" lvl="1" indent="0">
              <a:buNone/>
            </a:pPr>
            <a:r>
              <a:rPr lang="fr-FR" sz="2000" dirty="0" smtClean="0"/>
              <a:t>…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still</a:t>
            </a:r>
            <a:r>
              <a:rPr lang="fr-FR" sz="2000" dirty="0" smtClean="0"/>
              <a:t> </a:t>
            </a:r>
            <a:r>
              <a:rPr lang="fr-FR" sz="2000" dirty="0" err="1" smtClean="0"/>
              <a:t>rather</a:t>
            </a:r>
            <a:r>
              <a:rPr lang="fr-FR" sz="2000" dirty="0" smtClean="0"/>
              <a:t> simple to use? </a:t>
            </a:r>
          </a:p>
          <a:p>
            <a:pPr marL="457188" lvl="1" indent="0">
              <a:buNone/>
            </a:pPr>
            <a:endParaRPr lang="fr-FR" sz="2000" dirty="0"/>
          </a:p>
          <a:p>
            <a:pPr marL="457188" lvl="1"/>
            <a:r>
              <a:rPr lang="fr-FR" sz="2000" dirty="0"/>
              <a:t>…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easily</a:t>
            </a:r>
            <a:r>
              <a:rPr lang="fr-FR" sz="2000" dirty="0"/>
              <a:t> </a:t>
            </a:r>
            <a:r>
              <a:rPr lang="fr-FR" sz="2000" dirty="0" err="1"/>
              <a:t>extended</a:t>
            </a:r>
            <a:r>
              <a:rPr lang="fr-FR" sz="2000" dirty="0"/>
              <a:t> to </a:t>
            </a:r>
            <a:r>
              <a:rPr lang="fr-FR" sz="2000" dirty="0" err="1"/>
              <a:t>any</a:t>
            </a:r>
            <a:r>
              <a:rPr lang="fr-FR" sz="2000" dirty="0"/>
              <a:t> source format</a:t>
            </a:r>
            <a:r>
              <a:rPr lang="fr-FR" sz="2000" dirty="0" smtClean="0"/>
              <a:t>?</a:t>
            </a:r>
            <a:endParaRPr lang="fr-FR" sz="2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397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7505"/>
            <a:ext cx="3554384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 bwMode="gray">
          <a:xfrm>
            <a:off x="444731" y="5267240"/>
            <a:ext cx="4741709" cy="8589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1" kern="1200" cap="none" baseline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chemeClr val="tx1"/>
                </a:solidFill>
              </a:rPr>
              <a:t>Selection patterns</a:t>
            </a:r>
            <a:br>
              <a:rPr lang="fr-FR" smtClean="0">
                <a:solidFill>
                  <a:schemeClr val="tx1"/>
                </a:solidFill>
              </a:rPr>
            </a:br>
            <a:r>
              <a:rPr lang="fr-FR" smtClean="0">
                <a:solidFill>
                  <a:schemeClr val="tx1"/>
                </a:solidFill>
              </a:rPr>
              <a:t>Xpath, JSONpath, CSS selectors, regex, etc.</a:t>
            </a:r>
            <a:endParaRPr lang="fr-F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276" y="403074"/>
            <a:ext cx="486505" cy="21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96" name="Connecteur droit 95"/>
          <p:cNvCxnSpPr/>
          <p:nvPr/>
        </p:nvCxnSpPr>
        <p:spPr>
          <a:xfrm>
            <a:off x="787405" y="606312"/>
            <a:ext cx="2706919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6844" y="476672"/>
            <a:ext cx="268972" cy="25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ZoneTexte 35"/>
          <p:cNvSpPr txBox="1"/>
          <p:nvPr/>
        </p:nvSpPr>
        <p:spPr>
          <a:xfrm>
            <a:off x="2503971" y="18922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2008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3851920" y="18864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2010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9001" y="1484784"/>
            <a:ext cx="640871" cy="35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64" name="Connecteur droit 63"/>
          <p:cNvCxnSpPr/>
          <p:nvPr/>
        </p:nvCxnSpPr>
        <p:spPr>
          <a:xfrm rot="5400000">
            <a:off x="-65723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 rot="5400000">
            <a:off x="576824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1943468"/>
            <a:ext cx="432048" cy="2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70" name="ZoneTexte 69"/>
          <p:cNvSpPr txBox="1"/>
          <p:nvPr/>
        </p:nvSpPr>
        <p:spPr>
          <a:xfrm>
            <a:off x="559755" y="18922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2005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395869" y="202806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2014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8335323" y="202806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2017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cxnSp>
        <p:nvCxnSpPr>
          <p:cNvPr id="75" name="Connecteur droit 74"/>
          <p:cNvCxnSpPr/>
          <p:nvPr/>
        </p:nvCxnSpPr>
        <p:spPr>
          <a:xfrm rot="5400000">
            <a:off x="1910410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rot="5400000">
            <a:off x="2558842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 rot="5400000">
            <a:off x="1281972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 rot="5400000">
            <a:off x="-641787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Connecteur droit 103"/>
          <p:cNvCxnSpPr/>
          <p:nvPr/>
        </p:nvCxnSpPr>
        <p:spPr>
          <a:xfrm>
            <a:off x="2760347" y="1207426"/>
            <a:ext cx="733977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69836" y="919378"/>
            <a:ext cx="277673" cy="30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7509" y="908720"/>
            <a:ext cx="516379" cy="32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5" name="Connecteur droit 114"/>
          <p:cNvCxnSpPr/>
          <p:nvPr/>
        </p:nvCxnSpPr>
        <p:spPr>
          <a:xfrm>
            <a:off x="2771800" y="1801982"/>
            <a:ext cx="129614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935" y="1710858"/>
            <a:ext cx="181215" cy="16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21906" y="1932506"/>
            <a:ext cx="594110" cy="3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131" name="Connecteur droit 130"/>
          <p:cNvCxnSpPr/>
          <p:nvPr/>
        </p:nvCxnSpPr>
        <p:spPr>
          <a:xfrm rot="5400000">
            <a:off x="3134433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 rot="5400000">
            <a:off x="3776980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" name="Connecteur droit 132"/>
          <p:cNvCxnSpPr/>
          <p:nvPr/>
        </p:nvCxnSpPr>
        <p:spPr>
          <a:xfrm rot="5400000">
            <a:off x="5110566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 rot="5400000">
            <a:off x="5758998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" name="Connecteur droit 134"/>
          <p:cNvCxnSpPr/>
          <p:nvPr/>
        </p:nvCxnSpPr>
        <p:spPr>
          <a:xfrm rot="5400000">
            <a:off x="4482128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91880" y="1124744"/>
            <a:ext cx="181215" cy="16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3" name="Connecteur droit 122"/>
          <p:cNvCxnSpPr>
            <a:endCxn id="148" idx="1"/>
          </p:cNvCxnSpPr>
          <p:nvPr/>
        </p:nvCxnSpPr>
        <p:spPr>
          <a:xfrm>
            <a:off x="4121906" y="2248516"/>
            <a:ext cx="22626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/>
          <p:nvPr/>
        </p:nvCxnSpPr>
        <p:spPr>
          <a:xfrm>
            <a:off x="6755555" y="2247188"/>
            <a:ext cx="1485765" cy="0"/>
          </a:xfrm>
          <a:prstGeom prst="line">
            <a:avLst/>
          </a:prstGeom>
          <a:ln w="57150">
            <a:solidFill>
              <a:srgbClr val="857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/>
          <p:nvPr/>
        </p:nvCxnSpPr>
        <p:spPr>
          <a:xfrm rot="5400000">
            <a:off x="6410195" y="1542364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84572" y="2166972"/>
            <a:ext cx="181215" cy="16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" name="Organigramme : Connecteur 150"/>
          <p:cNvSpPr/>
          <p:nvPr/>
        </p:nvSpPr>
        <p:spPr>
          <a:xfrm>
            <a:off x="8316416" y="2224329"/>
            <a:ext cx="54594" cy="45719"/>
          </a:xfrm>
          <a:prstGeom prst="flowChartConnector">
            <a:avLst/>
          </a:prstGeom>
          <a:solidFill>
            <a:srgbClr val="857DC3"/>
          </a:solidFill>
          <a:ln w="12700">
            <a:solidFill>
              <a:srgbClr val="85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Organigramme : Connecteur 152"/>
          <p:cNvSpPr/>
          <p:nvPr/>
        </p:nvSpPr>
        <p:spPr>
          <a:xfrm>
            <a:off x="8408897" y="2224329"/>
            <a:ext cx="54594" cy="45719"/>
          </a:xfrm>
          <a:prstGeom prst="flowChartConnector">
            <a:avLst/>
          </a:prstGeom>
          <a:solidFill>
            <a:srgbClr val="857DC3"/>
          </a:solidFill>
          <a:ln w="12700">
            <a:solidFill>
              <a:srgbClr val="85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Organigramme : Connecteur 153"/>
          <p:cNvSpPr/>
          <p:nvPr/>
        </p:nvSpPr>
        <p:spPr>
          <a:xfrm>
            <a:off x="8501378" y="2224329"/>
            <a:ext cx="54594" cy="45719"/>
          </a:xfrm>
          <a:prstGeom prst="flowChartConnector">
            <a:avLst/>
          </a:prstGeom>
          <a:solidFill>
            <a:srgbClr val="857DC3"/>
          </a:solidFill>
          <a:ln w="12700">
            <a:solidFill>
              <a:srgbClr val="85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ZoneTexte 154"/>
          <p:cNvSpPr txBox="1"/>
          <p:nvPr/>
        </p:nvSpPr>
        <p:spPr>
          <a:xfrm>
            <a:off x="3152043" y="18922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2009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</a:t>
            </a:fld>
            <a:endParaRPr lang="fr-BE"/>
          </a:p>
        </p:txBody>
      </p:sp>
      <p:cxnSp>
        <p:nvCxnSpPr>
          <p:cNvPr id="55" name="Connecteur droit 54"/>
          <p:cNvCxnSpPr/>
          <p:nvPr/>
        </p:nvCxnSpPr>
        <p:spPr>
          <a:xfrm rot="5400000">
            <a:off x="7104633" y="1542364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6" name="Picture 2" descr="Afficher l'image d'origi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5" y="1699730"/>
            <a:ext cx="579152" cy="57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Afficher l'image d'origin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937966"/>
            <a:ext cx="926413" cy="25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ZoneTexte 92"/>
          <p:cNvSpPr txBox="1"/>
          <p:nvPr/>
        </p:nvSpPr>
        <p:spPr>
          <a:xfrm>
            <a:off x="4078517" y="2327909"/>
            <a:ext cx="260526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Ph.D</a:t>
            </a:r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. KRR </a:t>
            </a:r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applied</a:t>
            </a:r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 to </a:t>
            </a:r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linguistics</a:t>
            </a:r>
            <a:endParaRPr lang="fr-FR" sz="1200" dirty="0" smtClean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750914" y="646976"/>
            <a:ext cx="2860872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Agrégation in </a:t>
            </a:r>
            <a:r>
              <a:rPr lang="fr-FR" sz="1200" b="1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mechanical</a:t>
            </a:r>
            <a:r>
              <a:rPr lang="fr-FR" sz="1200" b="1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 engineering</a:t>
            </a:r>
            <a:endParaRPr lang="fr-FR" sz="1200" b="1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1780824" y="1238429"/>
            <a:ext cx="3439247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M2 </a:t>
            </a:r>
            <a:r>
              <a:rPr lang="fr-FR" sz="1200" b="1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Signal </a:t>
            </a:r>
            <a:r>
              <a:rPr lang="fr-FR" sz="1200" b="1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processing</a:t>
            </a:r>
            <a:endParaRPr lang="fr-FR" sz="12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2606905" y="1828430"/>
            <a:ext cx="1784101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M2 </a:t>
            </a:r>
            <a:r>
              <a:rPr lang="fr-FR" sz="1200" b="1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Computer science</a:t>
            </a:r>
            <a:endParaRPr lang="fr-FR" sz="1200" b="1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145" name="ZoneTexte 144"/>
          <p:cNvSpPr txBox="1"/>
          <p:nvPr/>
        </p:nvSpPr>
        <p:spPr>
          <a:xfrm>
            <a:off x="6719264" y="2327909"/>
            <a:ext cx="260526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Semantic</a:t>
            </a:r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 Web and </a:t>
            </a:r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interoperabiliity</a:t>
            </a:r>
            <a:endParaRPr lang="fr-FR" sz="1200" dirty="0" smtClean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137299" y="2450954"/>
            <a:ext cx="5600471" cy="2855419"/>
            <a:chOff x="1928787" y="3265895"/>
            <a:chExt cx="5600471" cy="2855419"/>
          </a:xfrm>
        </p:grpSpPr>
        <p:sp>
          <p:nvSpPr>
            <p:cNvPr id="130" name="Ellipse 129"/>
            <p:cNvSpPr/>
            <p:nvPr/>
          </p:nvSpPr>
          <p:spPr>
            <a:xfrm>
              <a:off x="1928787" y="3265895"/>
              <a:ext cx="3096344" cy="165641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Knowledge</a:t>
              </a:r>
              <a:r>
                <a:rPr lang="fr-FR" dirty="0" smtClean="0">
                  <a:solidFill>
                    <a:schemeClr val="tx1"/>
                  </a:solidFill>
                </a:rPr>
                <a:t> </a:t>
              </a:r>
              <a:r>
                <a:rPr lang="fr-FR" dirty="0" err="1" smtClean="0">
                  <a:solidFill>
                    <a:schemeClr val="tx1"/>
                  </a:solidFill>
                </a:rPr>
                <a:t>representation</a:t>
              </a:r>
              <a:r>
                <a:rPr lang="fr-FR" dirty="0" smtClean="0">
                  <a:solidFill>
                    <a:schemeClr val="tx1"/>
                  </a:solidFill>
                </a:rPr>
                <a:t> and </a:t>
              </a:r>
              <a:r>
                <a:rPr lang="fr-FR" dirty="0" err="1" smtClean="0">
                  <a:solidFill>
                    <a:schemeClr val="tx1"/>
                  </a:solidFill>
                </a:rPr>
                <a:t>reasoning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6" name="Ellipse 135"/>
            <p:cNvSpPr/>
            <p:nvPr/>
          </p:nvSpPr>
          <p:spPr>
            <a:xfrm>
              <a:off x="4329487" y="3745242"/>
              <a:ext cx="3199771" cy="13513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Semantic</a:t>
              </a:r>
              <a:r>
                <a:rPr lang="fr-FR" dirty="0" smtClean="0">
                  <a:solidFill>
                    <a:schemeClr val="tx1"/>
                  </a:solidFill>
                </a:rPr>
                <a:t> Web and Web of data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8" name="Ellipse 137"/>
            <p:cNvSpPr/>
            <p:nvPr/>
          </p:nvSpPr>
          <p:spPr>
            <a:xfrm>
              <a:off x="2632714" y="4625634"/>
              <a:ext cx="3384376" cy="1495680"/>
            </a:xfrm>
            <a:prstGeom prst="ellipse">
              <a:avLst/>
            </a:prstGeom>
            <a:solidFill>
              <a:srgbClr val="F07F0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Semantic</a:t>
              </a:r>
              <a:r>
                <a:rPr lang="fr-FR" dirty="0" smtClean="0">
                  <a:solidFill>
                    <a:schemeClr val="tx1"/>
                  </a:solidFill>
                </a:rPr>
                <a:t> </a:t>
              </a:r>
              <a:r>
                <a:rPr lang="fr-FR" dirty="0" err="1" smtClean="0">
                  <a:solidFill>
                    <a:schemeClr val="tx1"/>
                  </a:solidFill>
                </a:rPr>
                <a:t>Interoperability</a:t>
              </a:r>
              <a:r>
                <a:rPr lang="fr-FR" dirty="0" smtClean="0">
                  <a:solidFill>
                    <a:schemeClr val="tx1"/>
                  </a:solidFill>
                </a:rPr>
                <a:t> on the Web of </a:t>
              </a:r>
              <a:r>
                <a:rPr lang="fr-FR" dirty="0" err="1" smtClean="0">
                  <a:solidFill>
                    <a:schemeClr val="tx1"/>
                  </a:solidFill>
                </a:rPr>
                <a:t>Thing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572000" y="3919058"/>
            <a:ext cx="457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Maxime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Lefrançois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13"/>
              </a:rPr>
              <a:t>Maxime.Lefrancois@emse.fr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solidFill>
                  <a:schemeClr val="accent4"/>
                </a:solidFill>
                <a:latin typeface="Garamond" panose="02020404030301010803" pitchFamily="18" charset="0"/>
                <a:hlinkClick r:id="rId13"/>
              </a:rPr>
              <a:t>h</a:t>
            </a: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13"/>
              </a:rPr>
              <a:t>ttp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13"/>
              </a:rPr>
              <a:t>://maxime-lefrancois.info/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MINES Saint-Étienne – Institut Henri Fayol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Laboratoire Hubert Curien UMR CNRS 5516</a:t>
            </a:r>
          </a:p>
        </p:txBody>
      </p:sp>
    </p:spTree>
    <p:extLst>
      <p:ext uri="{BB962C8B-B14F-4D97-AF65-F5344CB8AC3E}">
        <p14:creationId xmlns:p14="http://schemas.microsoft.com/office/powerpoint/2010/main" val="169884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 bwMode="gray">
          <a:xfrm>
            <a:off x="444731" y="5267240"/>
            <a:ext cx="4741709" cy="8589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1" kern="1200" cap="none" baseline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chemeClr val="tx1"/>
                </a:solidFill>
              </a:rPr>
              <a:t>Selection patterns</a:t>
            </a:r>
            <a:br>
              <a:rPr lang="fr-FR" smtClean="0">
                <a:solidFill>
                  <a:schemeClr val="tx1"/>
                </a:solidFill>
              </a:rPr>
            </a:br>
            <a:r>
              <a:rPr lang="fr-FR" smtClean="0">
                <a:solidFill>
                  <a:schemeClr val="tx1"/>
                </a:solidFill>
              </a:rPr>
              <a:t>Xpath, JSONpath, CSS selectors, regex, etc.</a:t>
            </a:r>
            <a:endParaRPr lang="fr-F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6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Espace réservé du contenu 2"/>
          <p:cNvSpPr txBox="1">
            <a:spLocks/>
          </p:cNvSpPr>
          <p:nvPr/>
        </p:nvSpPr>
        <p:spPr bwMode="gray">
          <a:xfrm>
            <a:off x="444731" y="5267240"/>
            <a:ext cx="4741709" cy="8589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1" kern="1200" cap="none" baseline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chemeClr val="tx1"/>
                </a:solidFill>
              </a:rPr>
              <a:t>Selection patterns</a:t>
            </a:r>
            <a:br>
              <a:rPr lang="fr-FR" smtClean="0">
                <a:solidFill>
                  <a:schemeClr val="tx1"/>
                </a:solidFill>
              </a:rPr>
            </a:br>
            <a:r>
              <a:rPr lang="fr-FR" smtClean="0">
                <a:solidFill>
                  <a:schemeClr val="tx1"/>
                </a:solidFill>
              </a:rPr>
              <a:t>Xpath, JSONpath, CSS selectors, regex, etc.</a:t>
            </a:r>
            <a:endParaRPr lang="fr-F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6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22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5327794" y="5993228"/>
            <a:ext cx="3816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17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First SPARQL-</a:t>
            </a: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23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38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smtClean="0"/>
              <a:t>The Graph Pattern </a:t>
            </a:r>
            <a:r>
              <a:rPr lang="fr-FR" dirty="0" err="1" smtClean="0"/>
              <a:t>Definition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24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988742" y="3517532"/>
            <a:ext cx="7445404" cy="1225750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5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RDF </a:t>
            </a:r>
            <a:r>
              <a:rPr lang="fr-FR" dirty="0" err="1" smtClean="0"/>
              <a:t>Dataset</a:t>
            </a:r>
            <a:r>
              <a:rPr lang="fr-FR" dirty="0" smtClean="0"/>
              <a:t> + « </a:t>
            </a:r>
            <a:r>
              <a:rPr lang="fr-FR" dirty="0" err="1" smtClean="0"/>
              <a:t>Documentset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25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968644" y="4738452"/>
            <a:ext cx="7518797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i="1" dirty="0" err="1" smtClean="0"/>
              <a:t>Iterator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26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979170" y="4940087"/>
            <a:ext cx="7508271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34559" y="137804"/>
            <a:ext cx="9516452" cy="986940"/>
          </a:xfrm>
        </p:spPr>
        <p:txBody>
          <a:bodyPr/>
          <a:lstStyle/>
          <a:p>
            <a:r>
              <a:rPr lang="fr-FR" i="1" dirty="0" smtClean="0"/>
              <a:t>Binding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(</a:t>
            </a:r>
            <a:r>
              <a:rPr lang="fr-FR" dirty="0" err="1" smtClean="0"/>
              <a:t>that’s</a:t>
            </a:r>
            <a:r>
              <a:rPr lang="fr-FR" dirty="0" smtClean="0"/>
              <a:t> standard SPARQL)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27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Rectangle 40"/>
          <p:cNvSpPr/>
          <p:nvPr/>
        </p:nvSpPr>
        <p:spPr>
          <a:xfrm flipV="1">
            <a:off x="1710691" y="5361330"/>
            <a:ext cx="4050029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1710690" y="5543834"/>
            <a:ext cx="3494588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V="1">
            <a:off x="1710690" y="5725176"/>
            <a:ext cx="3953510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1446" y="137804"/>
            <a:ext cx="9330226" cy="986940"/>
          </a:xfrm>
        </p:spPr>
        <p:txBody>
          <a:bodyPr/>
          <a:lstStyle/>
          <a:p>
            <a:r>
              <a:rPr lang="fr-FR" dirty="0" err="1" smtClean="0"/>
              <a:t>iter&amp;fun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have </a:t>
            </a:r>
            <a:r>
              <a:rPr lang="fr-FR" dirty="0" err="1" smtClean="0"/>
              <a:t>dereferenceable</a:t>
            </a:r>
            <a:r>
              <a:rPr lang="fr-FR" dirty="0" smtClean="0"/>
              <a:t> </a:t>
            </a:r>
            <a:r>
              <a:rPr lang="fr-FR" dirty="0" err="1" smtClean="0"/>
              <a:t>URIs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28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979170" y="4940087"/>
            <a:ext cx="7508271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flipV="1">
            <a:off x="1710691" y="5361330"/>
            <a:ext cx="4050029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1710690" y="5543834"/>
            <a:ext cx="3494588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V="1">
            <a:off x="1710690" y="5725176"/>
            <a:ext cx="3953510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4"/>
          <a:srcRect r="8108" b="29005"/>
          <a:stretch/>
        </p:blipFill>
        <p:spPr>
          <a:xfrm>
            <a:off x="181446" y="1449188"/>
            <a:ext cx="8493578" cy="46177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75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smtClean="0"/>
              <a:t>It </a:t>
            </a:r>
            <a:r>
              <a:rPr lang="fr-FR" dirty="0" err="1" smtClean="0"/>
              <a:t>extends</a:t>
            </a:r>
            <a:r>
              <a:rPr lang="fr-FR" dirty="0" smtClean="0"/>
              <a:t> SPARQL,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got</a:t>
            </a:r>
            <a:r>
              <a:rPr lang="fr-FR" dirty="0" smtClean="0"/>
              <a:t> for free ...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29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942880" y="824436"/>
            <a:ext cx="7233268" cy="5909310"/>
          </a:xfrm>
          <a:prstGeom prst="rect">
            <a:avLst/>
          </a:prstGeom>
          <a:solidFill>
            <a:srgbClr val="EFF1F5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Garamond" panose="02020404030301010803" pitchFamily="18" charset="0"/>
              </a:rPr>
              <a:t>Implementable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>
                <a:latin typeface="Garamond" panose="02020404030301010803" pitchFamily="18" charset="0"/>
              </a:rPr>
              <a:t>on top of </a:t>
            </a:r>
            <a:r>
              <a:rPr lang="fr-FR" sz="2000" dirty="0" err="1">
                <a:latin typeface="Garamond" panose="02020404030301010803" pitchFamily="18" charset="0"/>
              </a:rPr>
              <a:t>existing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SPARQL </a:t>
            </a:r>
            <a:r>
              <a:rPr lang="fr-FR" sz="2000" dirty="0" err="1" smtClean="0">
                <a:latin typeface="Garamond" panose="02020404030301010803" pitchFamily="18" charset="0"/>
              </a:rPr>
              <a:t>engines</a:t>
            </a:r>
            <a:endParaRPr lang="fr-FR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Garamond" panose="02020404030301010803" pitchFamily="18" charset="0"/>
              </a:rPr>
              <a:t>Easy</a:t>
            </a:r>
            <a:r>
              <a:rPr lang="fr-FR" sz="2000" dirty="0" smtClean="0">
                <a:latin typeface="Garamond" panose="02020404030301010803" pitchFamily="18" charset="0"/>
              </a:rPr>
              <a:t> to </a:t>
            </a:r>
            <a:r>
              <a:rPr lang="fr-FR" sz="2000" dirty="0" err="1" smtClean="0">
                <a:latin typeface="Garamond" panose="02020404030301010803" pitchFamily="18" charset="0"/>
              </a:rPr>
              <a:t>learn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when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you</a:t>
            </a:r>
            <a:r>
              <a:rPr lang="fr-FR" sz="2000" dirty="0" smtClean="0">
                <a:latin typeface="Garamond" panose="02020404030301010803" pitchFamily="18" charset="0"/>
              </a:rPr>
              <a:t> know SPARQL</a:t>
            </a:r>
            <a:endParaRPr lang="fr-FR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You </a:t>
            </a:r>
            <a:r>
              <a:rPr lang="fr-FR" sz="2000" dirty="0" err="1" smtClean="0">
                <a:latin typeface="Garamond" panose="02020404030301010803" pitchFamily="18" charset="0"/>
              </a:rPr>
              <a:t>get</a:t>
            </a:r>
            <a:r>
              <a:rPr lang="fr-FR" sz="2000" dirty="0" smtClean="0">
                <a:latin typeface="Garamond" panose="02020404030301010803" pitchFamily="18" charset="0"/>
              </a:rPr>
              <a:t> to know SPARQL </a:t>
            </a:r>
            <a:r>
              <a:rPr lang="fr-FR" sz="2000" dirty="0" err="1" smtClean="0">
                <a:latin typeface="Garamond" panose="02020404030301010803" pitchFamily="18" charset="0"/>
              </a:rPr>
              <a:t>better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when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you</a:t>
            </a:r>
            <a:r>
              <a:rPr lang="fr-FR" sz="2000" dirty="0" smtClean="0">
                <a:latin typeface="Garamond" panose="02020404030301010803" pitchFamily="18" charset="0"/>
              </a:rPr>
              <a:t> use SPARQL-</a:t>
            </a:r>
            <a:r>
              <a:rPr lang="fr-FR" sz="2000" dirty="0" err="1" smtClean="0">
                <a:latin typeface="Garamond" panose="02020404030301010803" pitchFamily="18" charset="0"/>
              </a:rPr>
              <a:t>Generate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Output </a:t>
            </a:r>
            <a:r>
              <a:rPr lang="fr-FR" sz="2000" dirty="0" err="1" smtClean="0">
                <a:latin typeface="Garamond" panose="02020404030301010803" pitchFamily="18" charset="0"/>
              </a:rPr>
              <a:t>template</a:t>
            </a:r>
            <a:r>
              <a:rPr lang="fr-FR" sz="2000" dirty="0" smtClean="0">
                <a:latin typeface="Garamond" panose="02020404030301010803" pitchFamily="18" charset="0"/>
              </a:rPr>
              <a:t> (Basic Graph Pattern) </a:t>
            </a:r>
            <a:r>
              <a:rPr lang="fr-FR" sz="2000" b="1" dirty="0" err="1" smtClean="0">
                <a:latin typeface="Garamond" panose="02020404030301010803" pitchFamily="18" charset="0"/>
              </a:rPr>
              <a:t>is</a:t>
            </a:r>
            <a:r>
              <a:rPr lang="fr-FR" sz="2000" b="1" dirty="0" smtClean="0">
                <a:latin typeface="Garamond" panose="02020404030301010803" pitchFamily="18" charset="0"/>
              </a:rPr>
              <a:t> not</a:t>
            </a:r>
            <a:r>
              <a:rPr lang="fr-FR" sz="2000" b="1" i="1" dirty="0" smtClean="0">
                <a:latin typeface="Garamond" panose="02020404030301010803" pitchFamily="18" charset="0"/>
              </a:rPr>
              <a:t> </a:t>
            </a:r>
            <a:r>
              <a:rPr lang="fr-FR" sz="2000" b="1" dirty="0" err="1">
                <a:latin typeface="Garamond" panose="02020404030301010803" pitchFamily="18" charset="0"/>
              </a:rPr>
              <a:t>s</a:t>
            </a:r>
            <a:r>
              <a:rPr lang="fr-FR" sz="2000" b="1" dirty="0" err="1" smtClean="0">
                <a:latin typeface="Garamond" panose="02020404030301010803" pitchFamily="18" charset="0"/>
              </a:rPr>
              <a:t>ubject-centric</a:t>
            </a:r>
            <a:endParaRPr lang="fr-FR" sz="2000" b="1" dirty="0" smtClean="0">
              <a:latin typeface="Garamond" panose="02020404030301010803" pitchFamily="18" charset="0"/>
            </a:endParaRPr>
          </a:p>
          <a:p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Garamond" panose="02020404030301010803" pitchFamily="18" charset="0"/>
              </a:rPr>
              <a:t>SPARQL 1.1 </a:t>
            </a:r>
            <a:r>
              <a:rPr lang="fr-FR" sz="2000" dirty="0">
                <a:latin typeface="Monospac821 BT" panose="020B0609020202020204" pitchFamily="49" charset="0"/>
              </a:rPr>
              <a:t>FILTER BIND OPTIONAL</a:t>
            </a:r>
            <a:r>
              <a:rPr lang="fr-FR" sz="2000" dirty="0" smtClean="0">
                <a:latin typeface="Garamond" panose="02020404030301010803" pitchFamily="18" charset="0"/>
              </a:rPr>
              <a:t>,...</a:t>
            </a:r>
          </a:p>
          <a:p>
            <a:endParaRPr lang="fr-FR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SPARQL 1.1 Standard binding </a:t>
            </a:r>
            <a:r>
              <a:rPr lang="fr-FR" sz="2000" dirty="0" err="1" smtClean="0">
                <a:latin typeface="Garamond" panose="02020404030301010803" pitchFamily="18" charset="0"/>
              </a:rPr>
              <a:t>functions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and </a:t>
            </a:r>
            <a:r>
              <a:rPr lang="fr-FR" sz="2000" dirty="0" err="1" smtClean="0">
                <a:latin typeface="Garamond" panose="02020404030301010803" pitchFamily="18" charset="0"/>
              </a:rPr>
              <a:t>operators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algn="ctr"/>
            <a:r>
              <a:rPr lang="fr-FR" sz="1400" dirty="0" smtClean="0">
                <a:solidFill>
                  <a:schemeClr val="accent6"/>
                </a:solidFill>
                <a:latin typeface="Monospac821 BT" panose="020B0609020202020204" pitchFamily="49" charset="0"/>
              </a:rPr>
              <a:t>STR 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LANG LANGMATCHES DATATYPE BOUND IRI URI BNODE RAND ABS CEIL FLOOR ROUND CONCAT SUBSTR  STRLEN REPLACE UCASE LCASE ENCODE_FOR_URI CONTAINS STRSTARTS STRENDS STRBEFORE STRAFTER YEAR MONTH DAY HOURS MINUTES SECONDS TIMEZONE TZ NOW UUID STRUUID MD5 SHA1 SHA256 SHA384 SHA512 COALESCE IF STRLANG STRDT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sameTerm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isIRI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isURI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isBLANK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isLITERAL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isNUMERIC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REGEX </a:t>
            </a:r>
            <a:r>
              <a:rPr lang="fr-FR" sz="1400" dirty="0" smtClean="0">
                <a:solidFill>
                  <a:schemeClr val="accent6"/>
                </a:solidFill>
                <a:latin typeface="Monospac821 BT" panose="020B0609020202020204" pitchFamily="49" charset="0"/>
              </a:rPr>
              <a:t> + * / = &gt; 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&lt; || &amp;&amp; </a:t>
            </a:r>
            <a:endParaRPr lang="fr-FR" sz="1400" dirty="0" smtClean="0">
              <a:solidFill>
                <a:schemeClr val="accent6"/>
              </a:solidFill>
              <a:latin typeface="Monospac821 BT" panose="020B0609020202020204" pitchFamily="49" charset="0"/>
            </a:endParaRPr>
          </a:p>
          <a:p>
            <a:pPr algn="ctr"/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SPARQL </a:t>
            </a:r>
            <a:r>
              <a:rPr lang="fr-FR" sz="2000" dirty="0">
                <a:latin typeface="Garamond" panose="02020404030301010803" pitchFamily="18" charset="0"/>
              </a:rPr>
              <a:t>1.1 Binding </a:t>
            </a:r>
            <a:r>
              <a:rPr lang="fr-FR" sz="2000" dirty="0" err="1" smtClean="0">
                <a:latin typeface="Garamond" panose="02020404030301010803" pitchFamily="18" charset="0"/>
              </a:rPr>
              <a:t>functions</a:t>
            </a:r>
            <a:r>
              <a:rPr lang="fr-FR" sz="2000" dirty="0" smtClean="0">
                <a:latin typeface="Garamond" panose="02020404030301010803" pitchFamily="18" charset="0"/>
              </a:rPr>
              <a:t> extension </a:t>
            </a:r>
            <a:r>
              <a:rPr lang="fr-FR" sz="2000" dirty="0" err="1" smtClean="0">
                <a:latin typeface="Garamond" panose="02020404030301010803" pitchFamily="18" charset="0"/>
              </a:rPr>
              <a:t>mechanism</a:t>
            </a:r>
            <a:endParaRPr lang="fr-FR" sz="2000" dirty="0" smtClean="0">
              <a:latin typeface="Garamond" panose="02020404030301010803" pitchFamily="18" charset="0"/>
            </a:endParaRPr>
          </a:p>
          <a:p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SPARQL </a:t>
            </a:r>
            <a:r>
              <a:rPr lang="fr-FR" sz="2000" dirty="0">
                <a:latin typeface="Garamond" panose="02020404030301010803" pitchFamily="18" charset="0"/>
              </a:rPr>
              <a:t>1.1 </a:t>
            </a:r>
            <a:r>
              <a:rPr lang="fr-FR" sz="2000" dirty="0" smtClean="0">
                <a:latin typeface="Monospac821 BT" panose="020B0609020202020204" pitchFamily="49" charset="0"/>
              </a:rPr>
              <a:t>ORDER LIMIT </a:t>
            </a:r>
            <a:r>
              <a:rPr lang="fr-FR" sz="2000" dirty="0">
                <a:latin typeface="Monospac821 BT" panose="020B0609020202020204" pitchFamily="49" charset="0"/>
              </a:rPr>
              <a:t>OFFSET</a:t>
            </a:r>
          </a:p>
          <a:p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SPARQL 1.1 </a:t>
            </a:r>
            <a:r>
              <a:rPr lang="fr-FR" sz="2000" dirty="0">
                <a:latin typeface="Monospac821 BT" panose="020B0609020202020204" pitchFamily="49" charset="0"/>
              </a:rPr>
              <a:t>GROUP BY, HAVING</a:t>
            </a:r>
            <a:r>
              <a:rPr lang="fr-FR" sz="2000" dirty="0" smtClean="0">
                <a:latin typeface="Garamond" panose="02020404030301010803" pitchFamily="18" charset="0"/>
              </a:rPr>
              <a:t>, </a:t>
            </a:r>
            <a:r>
              <a:rPr lang="fr-FR" sz="2000" dirty="0" err="1" smtClean="0">
                <a:latin typeface="Garamond" panose="02020404030301010803" pitchFamily="18" charset="0"/>
              </a:rPr>
              <a:t>Aggregate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functions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algn="ctr"/>
            <a:r>
              <a:rPr lang="fr-FR" sz="1400" dirty="0" smtClean="0">
                <a:solidFill>
                  <a:schemeClr val="accent6"/>
                </a:solidFill>
                <a:latin typeface="Monospac821 BT" panose="020B0609020202020204" pitchFamily="49" charset="0"/>
              </a:rPr>
              <a:t>COUNT SUM MIN MAX AVG SAMPLE GROUP_CONCAT</a:t>
            </a:r>
            <a:endParaRPr lang="fr-FR" sz="1400" dirty="0">
              <a:solidFill>
                <a:schemeClr val="accent6"/>
              </a:solidFill>
              <a:latin typeface="Monospac821 BT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5357372" y="322"/>
            <a:ext cx="3786628" cy="3317087"/>
            <a:chOff x="1657350" y="885176"/>
            <a:chExt cx="5957366" cy="5218654"/>
          </a:xfrm>
        </p:grpSpPr>
        <p:pic>
          <p:nvPicPr>
            <p:cNvPr id="19" name="Picture 2" descr="RÃ©sultat de recherche d'images pour &quot;france ly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885176"/>
              <a:ext cx="5957366" cy="521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Ellipse 19"/>
            <p:cNvSpPr/>
            <p:nvPr/>
          </p:nvSpPr>
          <p:spPr>
            <a:xfrm>
              <a:off x="5490640" y="4069895"/>
              <a:ext cx="100012" cy="923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814286" y="2060848"/>
            <a:ext cx="5622932" cy="1362075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fr-FR" sz="2800" dirty="0" err="1" smtClean="0"/>
              <a:t>Connected</a:t>
            </a:r>
            <a:r>
              <a:rPr lang="fr-FR" sz="2800" dirty="0" smtClean="0"/>
              <a:t> Intelligence Team</a:t>
            </a:r>
            <a:br>
              <a:rPr lang="fr-FR" sz="2800" dirty="0" smtClean="0"/>
            </a:br>
            <a:r>
              <a:rPr lang="fr-FR" sz="2800" dirty="0" smtClean="0"/>
              <a:t>Hubert Curien </a:t>
            </a:r>
            <a:r>
              <a:rPr lang="fr-FR" sz="2800" dirty="0" err="1" smtClean="0"/>
              <a:t>Laboratory</a:t>
            </a:r>
            <a:r>
              <a:rPr lang="fr-FR" sz="2800" dirty="0"/>
              <a:t/>
            </a:r>
            <a:br>
              <a:rPr lang="fr-FR" sz="2800" dirty="0"/>
            </a:br>
            <a:r>
              <a:rPr lang="fr-FR" sz="2800" dirty="0"/>
              <a:t>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1600" dirty="0" smtClean="0">
                <a:solidFill>
                  <a:srgbClr val="800000"/>
                </a:solidFill>
              </a:rPr>
              <a:t>https</a:t>
            </a:r>
            <a:r>
              <a:rPr lang="fr-FR" sz="1600" dirty="0">
                <a:solidFill>
                  <a:srgbClr val="800000"/>
                </a:solidFill>
              </a:rPr>
              <a:t>://connected-intelligence.univ-st-etienne.fr</a:t>
            </a:r>
            <a:r>
              <a:rPr lang="fr-FR" sz="1600" dirty="0" smtClean="0">
                <a:solidFill>
                  <a:srgbClr val="800000"/>
                </a:solidFill>
              </a:rPr>
              <a:t>/ </a:t>
            </a:r>
            <a:endParaRPr lang="fr-FR" sz="3200" dirty="0">
              <a:solidFill>
                <a:srgbClr val="800000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18710" y="4941167"/>
            <a:ext cx="8722604" cy="720082"/>
          </a:xfrm>
        </p:spPr>
        <p:txBody>
          <a:bodyPr>
            <a:normAutofit/>
          </a:bodyPr>
          <a:lstStyle/>
          <a:p>
            <a:pPr algn="ctr"/>
            <a:r>
              <a:rPr lang="fr-FR" sz="1600" dirty="0" smtClean="0"/>
              <a:t>13 permanent staff </a:t>
            </a:r>
            <a:r>
              <a:rPr lang="fr-FR" sz="1600" dirty="0" err="1" smtClean="0"/>
              <a:t>members</a:t>
            </a:r>
            <a:r>
              <a:rPr lang="fr-FR" sz="1600" dirty="0" smtClean="0"/>
              <a:t> – 11 </a:t>
            </a:r>
            <a:r>
              <a:rPr lang="fr-FR" sz="1600" dirty="0" err="1" smtClean="0"/>
              <a:t>Ph.D</a:t>
            </a:r>
            <a:r>
              <a:rPr lang="fr-FR" sz="1600" dirty="0" smtClean="0"/>
              <a:t>. </a:t>
            </a:r>
            <a:r>
              <a:rPr lang="fr-FR" sz="1600" dirty="0" err="1" smtClean="0"/>
              <a:t>students</a:t>
            </a:r>
            <a:r>
              <a:rPr lang="fr-FR" sz="1600" dirty="0" smtClean="0"/>
              <a:t> (2 open pos. 2020) – 1 </a:t>
            </a:r>
            <a:r>
              <a:rPr lang="fr-FR" sz="1600" dirty="0" err="1" smtClean="0"/>
              <a:t>postdoc</a:t>
            </a:r>
            <a:r>
              <a:rPr lang="fr-FR" sz="1600" dirty="0" smtClean="0"/>
              <a:t> (2 open pos. </a:t>
            </a:r>
            <a:r>
              <a:rPr lang="fr-FR" sz="1600" dirty="0" err="1" smtClean="0"/>
              <a:t>now</a:t>
            </a:r>
            <a:r>
              <a:rPr lang="fr-FR" sz="1600" dirty="0" smtClean="0"/>
              <a:t>)</a:t>
            </a:r>
          </a:p>
          <a:p>
            <a:pPr algn="ctr"/>
            <a:r>
              <a:rPr lang="fr-FR" sz="1600" dirty="0" smtClean="0"/>
              <a:t>Contact: Olivier.Boissier@emse.fr</a:t>
            </a:r>
          </a:p>
        </p:txBody>
      </p:sp>
      <p:pic>
        <p:nvPicPr>
          <p:cNvPr id="2" name="Image 1" descr="logoC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861048"/>
            <a:ext cx="3059832" cy="737102"/>
          </a:xfrm>
          <a:prstGeom prst="rect">
            <a:avLst/>
          </a:prstGeom>
        </p:spPr>
      </p:pic>
      <p:pic>
        <p:nvPicPr>
          <p:cNvPr id="8" name="Image 7" descr="lah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54" y="836712"/>
            <a:ext cx="2768600" cy="762000"/>
          </a:xfrm>
          <a:prstGeom prst="rect">
            <a:avLst/>
          </a:prstGeom>
        </p:spPr>
      </p:pic>
      <p:pic>
        <p:nvPicPr>
          <p:cNvPr id="9" name="Image 8" descr="minesste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55" y="5926892"/>
            <a:ext cx="864096" cy="931108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2627784" y="6062271"/>
            <a:ext cx="6221353" cy="795729"/>
            <a:chOff x="242761" y="5719222"/>
            <a:chExt cx="11850196" cy="113675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711" y="5791862"/>
              <a:ext cx="902262" cy="902262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8036" y="5751215"/>
              <a:ext cx="2234921" cy="1104762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61" y="5720593"/>
              <a:ext cx="2054228" cy="1046172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757" y="5719222"/>
              <a:ext cx="2053185" cy="1047543"/>
            </a:xfrm>
            <a:prstGeom prst="rect">
              <a:avLst/>
            </a:prstGeom>
          </p:spPr>
        </p:pic>
      </p:grpSp>
      <p:cxnSp>
        <p:nvCxnSpPr>
          <p:cNvPr id="6" name="Connecteur droit avec flèche 5"/>
          <p:cNvCxnSpPr>
            <a:stCxn id="20" idx="3"/>
          </p:cNvCxnSpPr>
          <p:nvPr/>
        </p:nvCxnSpPr>
        <p:spPr>
          <a:xfrm>
            <a:off x="7803202" y="2074684"/>
            <a:ext cx="339312" cy="167000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648078" y="3775920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</a:rPr>
              <a:t>Saint-Étienne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1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61" name="Forme libre 60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2" name="Forme libre 61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3" name="Forme libre 62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4" name="Forme libre 63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5" name="Forme libre 64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6" name="Forme libre 65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7" name="Forme libre 66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8" name="Forme libre 67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9" name="Forme libre 68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7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88424" y="6420019"/>
            <a:ext cx="652890" cy="404812"/>
          </a:xfrm>
        </p:spPr>
        <p:txBody>
          <a:bodyPr/>
          <a:lstStyle/>
          <a:p>
            <a:fld id="{55EA0580-9EC1-4693-AE80-F8FA8A20CA30}" type="slidenum">
              <a:rPr lang="en-US" smtClean="0"/>
              <a:t>30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  <p:sp>
        <p:nvSpPr>
          <p:cNvPr id="73" name="Espace réservé du texte 2"/>
          <p:cNvSpPr txBox="1">
            <a:spLocks/>
          </p:cNvSpPr>
          <p:nvPr/>
        </p:nvSpPr>
        <p:spPr bwMode="gray">
          <a:xfrm>
            <a:off x="85725" y="108746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/>
              <a:t>SPARQL-</a:t>
            </a:r>
            <a:r>
              <a:rPr lang="fr-FR" sz="3200" dirty="0" err="1" smtClean="0"/>
              <a:t>Generate</a:t>
            </a:r>
            <a:r>
              <a:rPr lang="fr-FR" sz="3200" dirty="0" smtClean="0"/>
              <a:t> </a:t>
            </a:r>
            <a:r>
              <a:rPr lang="fr-FR" sz="3200" dirty="0" err="1" smtClean="0"/>
              <a:t>is</a:t>
            </a:r>
            <a:r>
              <a:rPr lang="fr-FR" sz="3200" dirty="0" smtClean="0"/>
              <a:t> not </a:t>
            </a:r>
            <a:r>
              <a:rPr lang="fr-FR" sz="3200" dirty="0" err="1" smtClean="0"/>
              <a:t>just</a:t>
            </a:r>
            <a:r>
              <a:rPr lang="fr-FR" sz="3200" dirty="0" smtClean="0"/>
              <a:t> « </a:t>
            </a:r>
            <a:r>
              <a:rPr lang="fr-FR" sz="3200" dirty="0" err="1" smtClean="0"/>
              <a:t>theoretically</a:t>
            </a:r>
            <a:r>
              <a:rPr lang="fr-FR" sz="3200" dirty="0"/>
              <a:t> </a:t>
            </a:r>
            <a:r>
              <a:rPr lang="fr-FR" sz="3200" dirty="0" smtClean="0"/>
              <a:t>cool »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6435" y="1196544"/>
            <a:ext cx="8134168" cy="31700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hlinkClick r:id="rId14"/>
              </a:rPr>
              <a:t>https://w3id.org/sparql-generate</a:t>
            </a:r>
            <a:r>
              <a:rPr lang="fr-FR" sz="2000" dirty="0" smtClean="0">
                <a:hlinkClick r:id="rId14"/>
              </a:rPr>
              <a:t>/</a:t>
            </a: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Open-source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Licence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Garamond"/>
              </a:rPr>
              <a:t>Apache 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2.0 implementation based on Apache Jena 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financed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by ITEA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, ANR,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ENGIE</a:t>
            </a:r>
          </a:p>
          <a:p>
            <a:pPr>
              <a:defRPr/>
            </a:pP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Expressive, </a:t>
            </a:r>
            <a:r>
              <a:rPr lang="fr-FR" sz="2000" b="1" dirty="0" err="1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Perfomant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, extensible to </a:t>
            </a:r>
            <a:r>
              <a:rPr lang="fr-FR" sz="2000" b="1" dirty="0" err="1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other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 formats</a:t>
            </a:r>
          </a:p>
          <a:p>
            <a:pPr>
              <a:defRPr/>
            </a:pPr>
            <a:endParaRPr lang="fr-FR" sz="2000" dirty="0" smtClean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API (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available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on </a:t>
            </a:r>
            <a:r>
              <a:rPr lang="fr-FR" sz="2000" dirty="0" err="1">
                <a:solidFill>
                  <a:prstClr val="black"/>
                </a:solidFill>
                <a:latin typeface="Garamond"/>
              </a:rPr>
              <a:t>Maven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Central)</a:t>
            </a:r>
          </a:p>
          <a:p>
            <a:pPr>
              <a:defRPr/>
            </a:pPr>
            <a:r>
              <a:rPr lang="fr-FR" sz="2000" dirty="0">
                <a:solidFill>
                  <a:prstClr val="black"/>
                </a:solidFill>
                <a:latin typeface="Garamond"/>
              </a:rPr>
              <a:t>JAR</a:t>
            </a: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Web </a:t>
            </a:r>
            <a:r>
              <a:rPr lang="fr-FR" sz="2000" dirty="0" err="1">
                <a:solidFill>
                  <a:prstClr val="black"/>
                </a:solidFill>
                <a:latin typeface="Garamond"/>
              </a:rPr>
              <a:t>playground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 +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tutorial</a:t>
            </a:r>
            <a:endParaRPr lang="fr-FR" sz="2000" dirty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endParaRPr lang="fr-FR" sz="2000" dirty="0" smtClean="0">
              <a:solidFill>
                <a:prstClr val="black"/>
              </a:solidFill>
              <a:latin typeface="Garamon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5"/>
          <a:srcRect l="1209"/>
          <a:stretch/>
        </p:blipFill>
        <p:spPr>
          <a:xfrm>
            <a:off x="4051610" y="2865775"/>
            <a:ext cx="5456406" cy="444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61" name="Forme libre 60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2" name="Forme libre 61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3" name="Forme libre 62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4" name="Forme libre 63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5" name="Forme libre 64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6" name="Forme libre 65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7" name="Forme libre 66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8" name="Forme libre 67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9" name="Forme libre 68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7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88424" y="6420019"/>
            <a:ext cx="652890" cy="404812"/>
          </a:xfrm>
        </p:spPr>
        <p:txBody>
          <a:bodyPr/>
          <a:lstStyle/>
          <a:p>
            <a:fld id="{55EA0580-9EC1-4693-AE80-F8FA8A20CA30}" type="slidenum">
              <a:rPr lang="en-US" smtClean="0"/>
              <a:t>31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  <p:sp>
        <p:nvSpPr>
          <p:cNvPr id="73" name="Espace réservé du texte 2"/>
          <p:cNvSpPr txBox="1">
            <a:spLocks/>
          </p:cNvSpPr>
          <p:nvPr/>
        </p:nvSpPr>
        <p:spPr bwMode="gray">
          <a:xfrm>
            <a:off x="85725" y="108746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/>
              <a:t>SPARQL-</a:t>
            </a:r>
            <a:r>
              <a:rPr lang="fr-FR" sz="3200" dirty="0" err="1" smtClean="0"/>
              <a:t>Generate</a:t>
            </a:r>
            <a:r>
              <a:rPr lang="fr-FR" sz="3200" dirty="0" smtClean="0"/>
              <a:t> </a:t>
            </a:r>
            <a:r>
              <a:rPr lang="fr-FR" sz="3200" dirty="0" err="1" smtClean="0"/>
              <a:t>is</a:t>
            </a:r>
            <a:r>
              <a:rPr lang="fr-FR" sz="3200" dirty="0" smtClean="0"/>
              <a:t> not </a:t>
            </a:r>
            <a:r>
              <a:rPr lang="fr-FR" sz="3200" dirty="0" err="1" smtClean="0"/>
              <a:t>just</a:t>
            </a:r>
            <a:r>
              <a:rPr lang="fr-FR" sz="3200" dirty="0" smtClean="0"/>
              <a:t> « </a:t>
            </a:r>
            <a:r>
              <a:rPr lang="fr-FR" sz="3200" dirty="0" err="1" smtClean="0"/>
              <a:t>theoretically</a:t>
            </a:r>
            <a:r>
              <a:rPr lang="fr-FR" sz="3200" dirty="0"/>
              <a:t> </a:t>
            </a:r>
            <a:r>
              <a:rPr lang="fr-FR" sz="3200" dirty="0" smtClean="0"/>
              <a:t>cool »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6435" y="1196544"/>
            <a:ext cx="8134168" cy="31700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hlinkClick r:id="rId14"/>
              </a:rPr>
              <a:t>https://w3id.org/sparql-generate</a:t>
            </a:r>
            <a:r>
              <a:rPr lang="fr-FR" sz="2000" dirty="0" smtClean="0">
                <a:hlinkClick r:id="rId14"/>
              </a:rPr>
              <a:t>/</a:t>
            </a: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Open-source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Licence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Garamond"/>
              </a:rPr>
              <a:t>Apache 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2.0 implementation based on Apache Jena 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financed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by ITEA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, ANR,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ENGIE</a:t>
            </a:r>
          </a:p>
          <a:p>
            <a:pPr>
              <a:defRPr/>
            </a:pP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Expressive, </a:t>
            </a:r>
            <a:r>
              <a:rPr lang="fr-FR" sz="2000" b="1" dirty="0" err="1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Perfomant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, extensible to </a:t>
            </a:r>
            <a:r>
              <a:rPr lang="fr-FR" sz="2000" b="1" dirty="0" err="1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other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 formats</a:t>
            </a:r>
          </a:p>
          <a:p>
            <a:pPr>
              <a:defRPr/>
            </a:pPr>
            <a:endParaRPr lang="fr-FR" sz="2000" dirty="0" smtClean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API (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available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on </a:t>
            </a:r>
            <a:r>
              <a:rPr lang="fr-FR" sz="2000" dirty="0" err="1">
                <a:solidFill>
                  <a:prstClr val="black"/>
                </a:solidFill>
                <a:latin typeface="Garamond"/>
              </a:rPr>
              <a:t>Maven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Central)</a:t>
            </a:r>
          </a:p>
          <a:p>
            <a:pPr>
              <a:defRPr/>
            </a:pPr>
            <a:r>
              <a:rPr lang="fr-FR" sz="2000" dirty="0">
                <a:solidFill>
                  <a:prstClr val="black"/>
                </a:solidFill>
                <a:latin typeface="Garamond"/>
              </a:rPr>
              <a:t>JAR</a:t>
            </a: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Web </a:t>
            </a:r>
            <a:r>
              <a:rPr lang="fr-FR" sz="2000" dirty="0" err="1">
                <a:solidFill>
                  <a:prstClr val="black"/>
                </a:solidFill>
                <a:latin typeface="Garamond"/>
              </a:rPr>
              <a:t>playground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 +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tutorial</a:t>
            </a:r>
            <a:endParaRPr lang="fr-FR" sz="2000" dirty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Sublime 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Text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package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5"/>
          <a:srcRect l="940"/>
          <a:stretch/>
        </p:blipFill>
        <p:spPr>
          <a:xfrm>
            <a:off x="4036740" y="2865775"/>
            <a:ext cx="5471275" cy="44443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16"/>
          <a:srcRect l="908" r="1057"/>
          <a:stretch/>
        </p:blipFill>
        <p:spPr>
          <a:xfrm>
            <a:off x="3367668" y="3095402"/>
            <a:ext cx="5434362" cy="38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Functions</a:t>
            </a:r>
            <a:r>
              <a:rPr lang="fr-FR" dirty="0" smtClean="0"/>
              <a:t> have </a:t>
            </a:r>
            <a:r>
              <a:rPr lang="fr-FR" dirty="0" err="1" smtClean="0"/>
              <a:t>dereferenceable</a:t>
            </a:r>
            <a:r>
              <a:rPr lang="fr-FR" dirty="0" smtClean="0"/>
              <a:t> </a:t>
            </a:r>
            <a:r>
              <a:rPr lang="fr-FR" dirty="0" err="1" smtClean="0"/>
              <a:t>URIs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32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979170" y="4940087"/>
            <a:ext cx="7508271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flipV="1">
            <a:off x="1710691" y="5361330"/>
            <a:ext cx="4050029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1710690" y="5543834"/>
            <a:ext cx="3494588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V="1">
            <a:off x="1710690" y="5725176"/>
            <a:ext cx="3953510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19" r="750" b="2297"/>
          <a:stretch/>
        </p:blipFill>
        <p:spPr>
          <a:xfrm>
            <a:off x="225124" y="769471"/>
            <a:ext cx="8489745" cy="59361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17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i="1" dirty="0" smtClean="0"/>
              <a:t>How are </a:t>
            </a:r>
            <a:r>
              <a:rPr lang="fr-FR" i="1" dirty="0" err="1" smtClean="0"/>
              <a:t>we</a:t>
            </a:r>
            <a:r>
              <a:rPr lang="fr-FR" i="1" dirty="0" smtClean="0"/>
              <a:t> </a:t>
            </a:r>
            <a:r>
              <a:rPr lang="fr-FR" i="1" dirty="0" err="1" smtClean="0"/>
              <a:t>going</a:t>
            </a:r>
            <a:r>
              <a:rPr lang="fr-FR" i="1" dirty="0" smtClean="0"/>
              <a:t> </a:t>
            </a:r>
            <a:r>
              <a:rPr lang="fr-FR" i="1" dirty="0" err="1" smtClean="0"/>
              <a:t>so</a:t>
            </a:r>
            <a:r>
              <a:rPr lang="fr-FR" i="1" dirty="0" smtClean="0"/>
              <a:t> far?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33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9" y="3517532"/>
            <a:ext cx="8023872" cy="2843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979170" y="4940087"/>
            <a:ext cx="7508271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flipV="1">
            <a:off x="1710691" y="5361330"/>
            <a:ext cx="4050029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1710690" y="5543834"/>
            <a:ext cx="3494588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V="1">
            <a:off x="1710690" y="5725176"/>
            <a:ext cx="3953510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242949" y="1384437"/>
            <a:ext cx="6790567" cy="53245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Transform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multiple sources </a:t>
            </a:r>
            <a:r>
              <a:rPr lang="fr-FR" sz="2000" dirty="0" smtClean="0">
                <a:latin typeface="Garamond" panose="02020404030301010803" pitchFamily="18" charset="0"/>
              </a:rPr>
              <a:t>…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... </a:t>
            </a:r>
            <a:r>
              <a:rPr lang="fr-FR" sz="2000" dirty="0" err="1">
                <a:latin typeface="Garamond" panose="02020404030301010803" pitchFamily="18" charset="0"/>
              </a:rPr>
              <a:t>having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b="1" dirty="0" err="1">
                <a:solidFill>
                  <a:srgbClr val="00B050"/>
                </a:solidFill>
                <a:latin typeface="Garamond" panose="02020404030301010803" pitchFamily="18" charset="0"/>
              </a:rPr>
              <a:t>heterogeneous</a:t>
            </a:r>
            <a:r>
              <a:rPr lang="fr-FR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formats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Be </a:t>
            </a:r>
            <a:r>
              <a:rPr lang="fr-FR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extensible</a:t>
            </a:r>
            <a:r>
              <a:rPr lang="fr-FR" sz="2000" dirty="0">
                <a:latin typeface="Garamond" panose="02020404030301010803" pitchFamily="18" charset="0"/>
              </a:rPr>
              <a:t> to new data formats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Be </a:t>
            </a:r>
            <a:r>
              <a:rPr lang="en-US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easy to use </a:t>
            </a: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by </a:t>
            </a:r>
            <a:r>
              <a:rPr lang="en-US" sz="2000" dirty="0">
                <a:latin typeface="Garamond" panose="02020404030301010803" pitchFamily="18" charset="0"/>
              </a:rPr>
              <a:t>Semantic Web experts</a:t>
            </a:r>
          </a:p>
          <a:p>
            <a:pPr marL="285750" indent="-285750">
              <a:buFontTx/>
              <a:buChar char="-"/>
            </a:pPr>
            <a:r>
              <a:rPr lang="fr-FR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I</a:t>
            </a:r>
            <a:r>
              <a:rPr lang="en-US" sz="2000" b="1" dirty="0" err="1">
                <a:solidFill>
                  <a:srgbClr val="00B050"/>
                </a:solidFill>
                <a:latin typeface="Garamond" panose="02020404030301010803" pitchFamily="18" charset="0"/>
              </a:rPr>
              <a:t>ntegrate</a:t>
            </a:r>
            <a:r>
              <a:rPr lang="en-US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 in a typical semantic web engineering workflow</a:t>
            </a:r>
            <a:endParaRPr lang="fr-FR" sz="2000" b="1" dirty="0">
              <a:solidFill>
                <a:srgbClr val="00B050"/>
              </a:solidFill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Be flexible and easily </a:t>
            </a:r>
            <a:r>
              <a:rPr lang="en-US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maintainable</a:t>
            </a:r>
            <a:endParaRPr lang="fr-FR" sz="20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Contextualize </a:t>
            </a:r>
            <a:r>
              <a:rPr lang="en-US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the transformation with an RDF Dataset</a:t>
            </a:r>
          </a:p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Modularize</a:t>
            </a:r>
            <a:r>
              <a:rPr lang="fr-FR" sz="2000" dirty="0">
                <a:latin typeface="Garamond" panose="02020404030301010803" pitchFamily="18" charset="0"/>
              </a:rPr>
              <a:t> / </a:t>
            </a:r>
            <a:r>
              <a:rPr lang="fr-FR" sz="2000" dirty="0" err="1">
                <a:latin typeface="Garamond" panose="02020404030301010803" pitchFamily="18" charset="0"/>
              </a:rPr>
              <a:t>decouple</a:t>
            </a:r>
            <a:r>
              <a:rPr lang="fr-FR" sz="2000" dirty="0">
                <a:latin typeface="Garamond" panose="02020404030301010803" pitchFamily="18" charset="0"/>
              </a:rPr>
              <a:t> / compose </a:t>
            </a:r>
            <a:r>
              <a:rPr lang="fr-FR" sz="2000" dirty="0" smtClean="0">
                <a:latin typeface="Garamond" panose="02020404030301010803" pitchFamily="18" charset="0"/>
              </a:rPr>
              <a:t>transformations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Enable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data transformation,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aggregates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,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filters</a:t>
            </a:r>
            <a:r>
              <a:rPr lang="fr-FR" sz="2000" dirty="0" smtClean="0">
                <a:latin typeface="Garamond" panose="02020404030301010803" pitchFamily="18" charset="0"/>
              </a:rPr>
              <a:t>, ...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Generate</a:t>
            </a:r>
            <a:r>
              <a:rPr lang="fr-FR" sz="2000" dirty="0" smtClean="0">
                <a:latin typeface="Garamond" panose="02020404030301010803" pitchFamily="18" charset="0"/>
              </a:rPr>
              <a:t> RDF </a:t>
            </a:r>
            <a:r>
              <a:rPr lang="fr-FR" sz="2000" dirty="0" err="1" smtClean="0">
                <a:latin typeface="Garamond" panose="02020404030301010803" pitchFamily="18" charset="0"/>
              </a:rPr>
              <a:t>Lists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Performant</a:t>
            </a:r>
            <a:endParaRPr lang="fr-FR" sz="2000" b="1" dirty="0">
              <a:solidFill>
                <a:srgbClr val="00B050"/>
              </a:solidFill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Transform </a:t>
            </a:r>
            <a:r>
              <a:rPr lang="en-US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binary formats as well as textual formats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Transform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big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documents (output HDT)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Generate RDF streams from streams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Subject-centric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Include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parts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from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different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 sources in one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literal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631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223" y="3098800"/>
            <a:ext cx="8312246" cy="986940"/>
          </a:xfrm>
        </p:spPr>
        <p:txBody>
          <a:bodyPr/>
          <a:lstStyle/>
          <a:p>
            <a:r>
              <a:rPr lang="fr-FR" dirty="0" err="1" smtClean="0"/>
              <a:t>There’s</a:t>
            </a:r>
            <a:r>
              <a:rPr lang="fr-FR" dirty="0" smtClean="0"/>
              <a:t> more </a:t>
            </a:r>
            <a:r>
              <a:rPr lang="fr-FR" dirty="0" err="1" smtClean="0"/>
              <a:t>than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SOURCE and ITERATOR ...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34</a:t>
            </a:fld>
            <a:endParaRPr lang="fr-BE" dirty="0"/>
          </a:p>
        </p:txBody>
      </p:sp>
      <p:sp>
        <p:nvSpPr>
          <p:cNvPr id="75" name="Titre 1"/>
          <p:cNvSpPr txBox="1">
            <a:spLocks/>
          </p:cNvSpPr>
          <p:nvPr/>
        </p:nvSpPr>
        <p:spPr bwMode="gray">
          <a:xfrm>
            <a:off x="250223" y="172720"/>
            <a:ext cx="8312246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fr-FR" i="1" dirty="0" err="1" smtClean="0"/>
              <a:t>What</a:t>
            </a:r>
            <a:r>
              <a:rPr lang="fr-FR" i="1" dirty="0" smtClean="0"/>
              <a:t> I </a:t>
            </a:r>
            <a:r>
              <a:rPr lang="fr-FR" i="1" dirty="0" err="1" smtClean="0"/>
              <a:t>didn’t</a:t>
            </a:r>
            <a:r>
              <a:rPr lang="fr-FR" i="1" dirty="0" smtClean="0"/>
              <a:t> tell </a:t>
            </a:r>
            <a:r>
              <a:rPr lang="fr-FR" i="1" dirty="0" err="1" smtClean="0"/>
              <a:t>yet</a:t>
            </a:r>
            <a:r>
              <a:rPr lang="fr-FR" i="1" dirty="0" smtClean="0"/>
              <a:t>...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7193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Iterators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bind</a:t>
            </a:r>
            <a:r>
              <a:rPr lang="fr-FR" dirty="0" smtClean="0"/>
              <a:t> </a:t>
            </a:r>
            <a:r>
              <a:rPr lang="fr-FR" dirty="0" err="1" smtClean="0"/>
              <a:t>several</a:t>
            </a:r>
            <a:r>
              <a:rPr lang="fr-FR" dirty="0" smtClean="0"/>
              <a:t> variables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35</a:t>
            </a:fld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7" y="1552744"/>
            <a:ext cx="9420225" cy="4867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2786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Iterators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more </a:t>
            </a:r>
            <a:r>
              <a:rPr lang="fr-FR" dirty="0" err="1" smtClean="0"/>
              <a:t>powerful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36</a:t>
            </a:fld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9420225" cy="49720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13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Syntactic</a:t>
            </a:r>
            <a:r>
              <a:rPr lang="fr-FR" dirty="0" smtClean="0"/>
              <a:t> </a:t>
            </a:r>
            <a:r>
              <a:rPr lang="fr-FR" dirty="0" err="1" smtClean="0"/>
              <a:t>sugar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to compact </a:t>
            </a:r>
            <a:r>
              <a:rPr lang="fr-FR" dirty="0" err="1" smtClean="0"/>
              <a:t>queries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37</a:t>
            </a:fld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9505950" cy="40767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61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Iterators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in </a:t>
            </a:r>
            <a:r>
              <a:rPr lang="fr-FR" dirty="0" err="1" smtClean="0"/>
              <a:t>batches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38</a:t>
            </a:fld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9420225" cy="39338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12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/>
              <a:t>Iterators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batches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39</a:t>
            </a:fld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8956993" cy="27713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61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5357372" y="322"/>
            <a:ext cx="3786628" cy="3317087"/>
            <a:chOff x="1657350" y="885176"/>
            <a:chExt cx="5957366" cy="5218654"/>
          </a:xfrm>
        </p:grpSpPr>
        <p:pic>
          <p:nvPicPr>
            <p:cNvPr id="19" name="Picture 2" descr="RÃ©sultat de recherche d'images pour &quot;france ly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885176"/>
              <a:ext cx="5957366" cy="521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Ellipse 19"/>
            <p:cNvSpPr/>
            <p:nvPr/>
          </p:nvSpPr>
          <p:spPr>
            <a:xfrm>
              <a:off x="5490640" y="4069895"/>
              <a:ext cx="100012" cy="923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Connecteur droit avec flèche 5"/>
          <p:cNvCxnSpPr>
            <a:stCxn id="20" idx="3"/>
          </p:cNvCxnSpPr>
          <p:nvPr/>
        </p:nvCxnSpPr>
        <p:spPr>
          <a:xfrm>
            <a:off x="7803202" y="2074684"/>
            <a:ext cx="339312" cy="167000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648078" y="3775920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</a:rPr>
              <a:t>Saint-Étienne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028" name="Picture 4" descr="RÃ©sultat de recherche d'images pour &quot;saint etien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13" y="22053"/>
            <a:ext cx="2857500" cy="2533651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saint etienne gilets jaun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661" y="5014828"/>
            <a:ext cx="3147916" cy="1762832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associÃ©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43" y="2051084"/>
            <a:ext cx="3822317" cy="227237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saint etienne min es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21" y="22053"/>
            <a:ext cx="4410316" cy="1957388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" y="1771135"/>
            <a:ext cx="3216854" cy="227709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Ã©sultat de recherche d'images pour &quot;vue saint cret de roc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14" y="1949924"/>
            <a:ext cx="3038417" cy="3038417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Ã©sultat de recherche d'images pour &quot;saint etienne stade&quot;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34" y="3690697"/>
            <a:ext cx="3474720" cy="127696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rochetaillee barrage ciel&quot;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51" y="4707208"/>
            <a:ext cx="3793231" cy="212421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Ã©sultat de recherche d'images pour &quot;chalmazelle ski&quot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" y="5023957"/>
            <a:ext cx="2753994" cy="1834043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6" descr="RÃ©sultat de recherche d'images pour &quot;saint etienne rue des martyr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Image associÃ©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76" y="-20338"/>
            <a:ext cx="2402019" cy="240802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RÃ©sultat de recherche d'images pour &quot;saint etienne batiment&quot;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 t="24147" r="12524" b="12981"/>
          <a:stretch/>
        </p:blipFill>
        <p:spPr bwMode="auto">
          <a:xfrm>
            <a:off x="2816" y="3481299"/>
            <a:ext cx="2792528" cy="195966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3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34" y="137804"/>
            <a:ext cx="9040666" cy="986940"/>
          </a:xfrm>
        </p:spPr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clauses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nested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40</a:t>
            </a:fld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9074382" cy="4518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81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34" y="137804"/>
            <a:ext cx="9040666" cy="986940"/>
          </a:xfrm>
        </p:spPr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modularized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41</a:t>
            </a:fld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7743904" cy="32962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47" y="3625492"/>
            <a:ext cx="8368163" cy="31993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Forme libre 7"/>
          <p:cNvSpPr/>
          <p:nvPr/>
        </p:nvSpPr>
        <p:spPr>
          <a:xfrm>
            <a:off x="2702560" y="3291840"/>
            <a:ext cx="497840" cy="312692"/>
          </a:xfrm>
          <a:custGeom>
            <a:avLst/>
            <a:gdLst>
              <a:gd name="connsiteX0" fmla="*/ 0 w 792480"/>
              <a:gd name="connsiteY0" fmla="*/ 0 h 264160"/>
              <a:gd name="connsiteX1" fmla="*/ 589280 w 792480"/>
              <a:gd name="connsiteY1" fmla="*/ 91440 h 264160"/>
              <a:gd name="connsiteX2" fmla="*/ 792480 w 79248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80" h="264160">
                <a:moveTo>
                  <a:pt x="0" y="0"/>
                </a:moveTo>
                <a:cubicBezTo>
                  <a:pt x="228600" y="23706"/>
                  <a:pt x="457200" y="47413"/>
                  <a:pt x="589280" y="91440"/>
                </a:cubicBezTo>
                <a:cubicBezTo>
                  <a:pt x="721360" y="135467"/>
                  <a:pt x="756920" y="199813"/>
                  <a:pt x="792480" y="26416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34" y="137804"/>
            <a:ext cx="9040666" cy="986940"/>
          </a:xfrm>
        </p:spPr>
        <p:txBody>
          <a:bodyPr/>
          <a:lstStyle/>
          <a:p>
            <a:r>
              <a:rPr lang="fr-FR" dirty="0" smtClean="0"/>
              <a:t>One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generate</a:t>
            </a:r>
            <a:r>
              <a:rPr lang="fr-FR" dirty="0" smtClean="0"/>
              <a:t> RDF </a:t>
            </a:r>
            <a:r>
              <a:rPr lang="fr-FR" dirty="0" err="1" smtClean="0"/>
              <a:t>lists</a:t>
            </a:r>
            <a:r>
              <a:rPr lang="fr-FR" dirty="0" smtClean="0"/>
              <a:t> </a:t>
            </a:r>
            <a:r>
              <a:rPr lang="fr-FR" dirty="0" err="1" smtClean="0"/>
              <a:t>easily</a:t>
            </a:r>
            <a:r>
              <a:rPr lang="fr-FR" dirty="0" smtClean="0"/>
              <a:t>*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42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8583472" cy="43692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8100031" y="870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NEW!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34" y="137804"/>
            <a:ext cx="9040666" cy="986940"/>
          </a:xfrm>
        </p:spPr>
        <p:txBody>
          <a:bodyPr/>
          <a:lstStyle/>
          <a:p>
            <a:r>
              <a:rPr lang="fr-FR" dirty="0" smtClean="0"/>
              <a:t>One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generate</a:t>
            </a:r>
            <a:r>
              <a:rPr lang="fr-FR" dirty="0" smtClean="0"/>
              <a:t> HDT </a:t>
            </a:r>
            <a:r>
              <a:rPr lang="fr-FR" dirty="0" err="1" smtClean="0"/>
              <a:t>directly</a:t>
            </a:r>
            <a:r>
              <a:rPr lang="fr-FR" dirty="0" smtClean="0"/>
              <a:t>*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43</a:t>
            </a:fld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495751" y="6150114"/>
            <a:ext cx="8057322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20 </a:t>
            </a:r>
            <a:r>
              <a:rPr lang="en-US" sz="2000" dirty="0">
                <a:latin typeface="Garamond" panose="02020404030301010803" pitchFamily="18" charset="0"/>
              </a:rPr>
              <a:t>seconds </a:t>
            </a:r>
            <a:r>
              <a:rPr lang="en-US" sz="2000" dirty="0" smtClean="0">
                <a:latin typeface="Garamond" panose="02020404030301010803" pitchFamily="18" charset="0"/>
              </a:rPr>
              <a:t>for a 20 MB </a:t>
            </a:r>
            <a:r>
              <a:rPr lang="en-US" sz="2000" dirty="0">
                <a:latin typeface="Garamond" panose="02020404030301010803" pitchFamily="18" charset="0"/>
              </a:rPr>
              <a:t>gene2go </a:t>
            </a:r>
            <a:r>
              <a:rPr lang="en-US" sz="2000" dirty="0" smtClean="0">
                <a:latin typeface="Garamond" panose="02020404030301010803" pitchFamily="18" charset="0"/>
              </a:rPr>
              <a:t>sample</a:t>
            </a:r>
            <a:r>
              <a:rPr lang="en-US" sz="2000" dirty="0">
                <a:latin typeface="Garamond" panose="02020404030301010803" pitchFamily="18" charset="0"/>
              </a:rPr>
              <a:t>, output is 17 </a:t>
            </a:r>
            <a:r>
              <a:rPr lang="en-US" sz="2000" dirty="0" smtClean="0">
                <a:latin typeface="Garamond" panose="02020404030301010803" pitchFamily="18" charset="0"/>
              </a:rPr>
              <a:t>MB </a:t>
            </a:r>
            <a:r>
              <a:rPr lang="en-US" sz="2000" dirty="0">
                <a:latin typeface="Garamond" panose="02020404030301010803" pitchFamily="18" charset="0"/>
              </a:rPr>
              <a:t>of HDT 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9 min, 20 sec for </a:t>
            </a:r>
            <a:r>
              <a:rPr lang="en-US" sz="2000" dirty="0" smtClean="0">
                <a:latin typeface="Garamond" panose="02020404030301010803" pitchFamily="18" charset="0"/>
              </a:rPr>
              <a:t>a 145 MB gene2go sample, </a:t>
            </a:r>
            <a:r>
              <a:rPr lang="en-US" sz="2000" dirty="0">
                <a:latin typeface="Garamond" panose="02020404030301010803" pitchFamily="18" charset="0"/>
              </a:rPr>
              <a:t>output is </a:t>
            </a:r>
            <a:r>
              <a:rPr lang="en-US" sz="2000" dirty="0" smtClean="0">
                <a:latin typeface="Garamond" panose="02020404030301010803" pitchFamily="18" charset="0"/>
              </a:rPr>
              <a:t>"</a:t>
            </a:r>
            <a:r>
              <a:rPr lang="en-US" sz="2000" dirty="0">
                <a:latin typeface="Garamond" panose="02020404030301010803" pitchFamily="18" charset="0"/>
              </a:rPr>
              <a:t>only" 114 </a:t>
            </a:r>
            <a:r>
              <a:rPr lang="en-US" sz="2000" dirty="0" smtClean="0">
                <a:latin typeface="Garamond" panose="02020404030301010803" pitchFamily="18" charset="0"/>
              </a:rPr>
              <a:t>MB </a:t>
            </a:r>
            <a:r>
              <a:rPr lang="en-US" sz="2000" dirty="0">
                <a:latin typeface="Garamond" panose="02020404030301010803" pitchFamily="18" charset="0"/>
              </a:rPr>
              <a:t>HDT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4" y="722714"/>
            <a:ext cx="7201218" cy="35603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83" y="1453122"/>
            <a:ext cx="5521417" cy="46385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8100031" y="870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NEW!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223" y="3098800"/>
            <a:ext cx="8312246" cy="986940"/>
          </a:xfrm>
        </p:spPr>
        <p:txBody>
          <a:bodyPr/>
          <a:lstStyle/>
          <a:p>
            <a:r>
              <a:rPr lang="fr-FR" dirty="0" err="1" smtClean="0"/>
              <a:t>There’s</a:t>
            </a:r>
            <a:r>
              <a:rPr lang="fr-FR" dirty="0" smtClean="0"/>
              <a:t> more </a:t>
            </a:r>
            <a:r>
              <a:rPr lang="fr-FR" dirty="0" err="1" smtClean="0"/>
              <a:t>than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GENERATE ...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44</a:t>
            </a:fld>
            <a:endParaRPr lang="fr-BE" dirty="0"/>
          </a:p>
        </p:txBody>
      </p:sp>
      <p:sp>
        <p:nvSpPr>
          <p:cNvPr id="75" name="Titre 1"/>
          <p:cNvSpPr txBox="1">
            <a:spLocks/>
          </p:cNvSpPr>
          <p:nvPr/>
        </p:nvSpPr>
        <p:spPr bwMode="gray">
          <a:xfrm>
            <a:off x="250223" y="172720"/>
            <a:ext cx="8312246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fr-FR" i="1" dirty="0" err="1" smtClean="0"/>
              <a:t>What</a:t>
            </a:r>
            <a:r>
              <a:rPr lang="fr-FR" i="1" dirty="0" smtClean="0"/>
              <a:t> I </a:t>
            </a:r>
            <a:r>
              <a:rPr lang="fr-FR" i="1" dirty="0" err="1" smtClean="0"/>
              <a:t>didn’t</a:t>
            </a:r>
            <a:r>
              <a:rPr lang="fr-FR" i="1" dirty="0" smtClean="0"/>
              <a:t> tell </a:t>
            </a:r>
            <a:r>
              <a:rPr lang="fr-FR" i="1" dirty="0" err="1" smtClean="0"/>
              <a:t>yet</a:t>
            </a:r>
            <a:r>
              <a:rPr lang="fr-FR" i="1" dirty="0" smtClean="0"/>
              <a:t>...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508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45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8" y="5356970"/>
            <a:ext cx="5029200" cy="9239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88" y="2139289"/>
            <a:ext cx="5391150" cy="800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8" y="3032639"/>
            <a:ext cx="6981825" cy="22193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Functions </a:t>
            </a:r>
            <a:r>
              <a:rPr lang="en-US" sz="2000" dirty="0">
                <a:latin typeface="Garamond" panose="02020404030301010803" pitchFamily="18" charset="0"/>
              </a:rPr>
              <a:t>on RDF terms, RDF graphs or SPARQL </a:t>
            </a:r>
            <a:r>
              <a:rPr lang="en-US" sz="2000" dirty="0" smtClean="0">
                <a:latin typeface="Garamond" panose="02020404030301010803" pitchFamily="18" charset="0"/>
              </a:rPr>
              <a:t>results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Subset of </a:t>
            </a:r>
            <a:r>
              <a:rPr lang="en-US" sz="2000" dirty="0" err="1">
                <a:latin typeface="Garamond" panose="02020404030301010803" pitchFamily="18" charset="0"/>
              </a:rPr>
              <a:t>LDScript</a:t>
            </a:r>
            <a:r>
              <a:rPr lang="en-US" sz="2000" dirty="0">
                <a:latin typeface="Garamond" panose="02020404030301010803" pitchFamily="18" charset="0"/>
              </a:rPr>
              <a:t>: a Linked Data Script </a:t>
            </a:r>
            <a:r>
              <a:rPr lang="en-US" sz="2000" dirty="0" smtClean="0">
                <a:latin typeface="Garamond" panose="02020404030301010803" pitchFamily="18" charset="0"/>
              </a:rPr>
              <a:t>Language</a:t>
            </a:r>
          </a:p>
          <a:p>
            <a:r>
              <a:rPr lang="en-US" sz="2000" dirty="0" smtClean="0">
                <a:latin typeface="Garamond" panose="02020404030301010803" pitchFamily="18" charset="0"/>
                <a:hlinkClick r:id="rId5"/>
              </a:rPr>
              <a:t>http</a:t>
            </a:r>
            <a:r>
              <a:rPr lang="en-US" sz="2000" dirty="0">
                <a:latin typeface="Garamond" panose="02020404030301010803" pitchFamily="18" charset="0"/>
                <a:hlinkClick r:id="rId5"/>
              </a:rPr>
              <a:t>://ns.inria.fr/sparql-extension</a:t>
            </a:r>
            <a:r>
              <a:rPr lang="en-US" sz="2000" dirty="0" smtClean="0">
                <a:latin typeface="Garamond" panose="02020404030301010803" pitchFamily="18" charset="0"/>
                <a:hlinkClick r:id="rId5"/>
              </a:rPr>
              <a:t>/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420019"/>
            <a:ext cx="9080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Olivier Corby, Catherine </a:t>
            </a:r>
            <a:r>
              <a:rPr lang="en-US" sz="1200" dirty="0" err="1"/>
              <a:t>Faron-Zucker</a:t>
            </a:r>
            <a:r>
              <a:rPr lang="en-US" sz="1200" dirty="0"/>
              <a:t> and Fabien </a:t>
            </a:r>
            <a:r>
              <a:rPr lang="en-US" sz="1200" dirty="0" err="1"/>
              <a:t>Gandon</a:t>
            </a:r>
            <a:r>
              <a:rPr lang="en-US" sz="1200" dirty="0"/>
              <a:t>, </a:t>
            </a:r>
            <a:r>
              <a:rPr lang="en-US" sz="1200" dirty="0" err="1"/>
              <a:t>LDScript</a:t>
            </a:r>
            <a:r>
              <a:rPr lang="en-US" sz="1200" dirty="0"/>
              <a:t>: a Linked Data Script Language, </a:t>
            </a:r>
            <a:r>
              <a:rPr lang="en-US" sz="1200" dirty="0" smtClean="0"/>
              <a:t>ISWC 2017, </a:t>
            </a:r>
            <a:r>
              <a:rPr lang="en-US" sz="1200" dirty="0"/>
              <a:t>spotlight </a:t>
            </a:r>
            <a:r>
              <a:rPr lang="en-US" sz="1200" dirty="0" smtClean="0"/>
              <a:t>paper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4579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46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Generate Text from RDF 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Extended subset of STTL: </a:t>
            </a:r>
            <a:r>
              <a:rPr lang="en-US" sz="2000" dirty="0">
                <a:latin typeface="Garamond" panose="02020404030301010803" pitchFamily="18" charset="0"/>
              </a:rPr>
              <a:t>the SPARQL Template Transformation </a:t>
            </a:r>
            <a:r>
              <a:rPr lang="en-US" sz="2000" dirty="0" smtClean="0">
                <a:latin typeface="Garamond" panose="02020404030301010803" pitchFamily="18" charset="0"/>
              </a:rPr>
              <a:t>Language</a:t>
            </a:r>
          </a:p>
          <a:p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https</a:t>
            </a:r>
            <a:r>
              <a:rPr lang="en-US" sz="2000" dirty="0">
                <a:latin typeface="Garamond" panose="02020404030301010803" pitchFamily="18" charset="0"/>
                <a:hlinkClick r:id="rId2"/>
              </a:rPr>
              <a:t>://ns.inria.fr/sparql-template</a:t>
            </a:r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/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363166"/>
            <a:ext cx="8792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Olivier Corby and Catherine </a:t>
            </a:r>
            <a:r>
              <a:rPr lang="en-US" sz="1200" dirty="0" err="1"/>
              <a:t>Faron-Zucker</a:t>
            </a:r>
            <a:r>
              <a:rPr lang="en-US" sz="1200" dirty="0"/>
              <a:t>. A Transformation Language for RDF based on SPARQL. </a:t>
            </a:r>
            <a:r>
              <a:rPr lang="en-US" sz="1200" dirty="0" smtClean="0"/>
              <a:t>Web Information Systems </a:t>
            </a:r>
          </a:p>
          <a:p>
            <a:r>
              <a:rPr lang="en-US" sz="1200" dirty="0" smtClean="0"/>
              <a:t>and Technologies - Selected </a:t>
            </a:r>
            <a:r>
              <a:rPr lang="en-US" sz="1200" dirty="0"/>
              <a:t>Extended Papers from WEBIST 2015. Springer-</a:t>
            </a:r>
            <a:r>
              <a:rPr lang="en-US" sz="1200" dirty="0" err="1"/>
              <a:t>Verlag</a:t>
            </a:r>
            <a:r>
              <a:rPr lang="en-US" sz="1200" dirty="0" smtClean="0"/>
              <a:t>, </a:t>
            </a:r>
            <a:r>
              <a:rPr lang="en-US" sz="1200" dirty="0"/>
              <a:t>2015. Best paper nominee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2" y="2299206"/>
            <a:ext cx="6219825" cy="31051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13019" y="5548771"/>
            <a:ext cx="9332091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Elements </a:t>
            </a:r>
            <a:r>
              <a:rPr lang="en-US" sz="1400" dirty="0">
                <a:latin typeface="Monospac821 BT" panose="020B0609020202020204" pitchFamily="49" charset="0"/>
              </a:rPr>
              <a:t>FORMAT GROUP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Binding function </a:t>
            </a:r>
            <a:r>
              <a:rPr lang="en-US" sz="1400" dirty="0" err="1" smtClean="0">
                <a:latin typeface="Monospac821 BT" panose="020B0609020202020204" pitchFamily="49" charset="0"/>
              </a:rPr>
              <a:t>st:call-template</a:t>
            </a:r>
            <a:r>
              <a:rPr lang="en-US" sz="1400" dirty="0" smtClean="0">
                <a:latin typeface="Monospac821 BT" panose="020B0609020202020204" pitchFamily="49" charset="0"/>
              </a:rPr>
              <a:t>(</a:t>
            </a:r>
            <a:r>
              <a:rPr lang="en-US" sz="1400" dirty="0" err="1" smtClean="0">
                <a:latin typeface="Monospac821 BT" panose="020B0609020202020204" pitchFamily="49" charset="0"/>
              </a:rPr>
              <a:t>templateURI</a:t>
            </a:r>
            <a:r>
              <a:rPr lang="en-US" sz="1400" dirty="0" smtClean="0">
                <a:latin typeface="Monospac821 BT" panose="020B0609020202020204" pitchFamily="49" charset="0"/>
              </a:rPr>
              <a:t>, param1, param2, ...)</a:t>
            </a:r>
            <a:endParaRPr lang="en-US" sz="1400" dirty="0">
              <a:latin typeface="Monospac821 BT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28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47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Generate Text from RDF 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Extended subset </a:t>
            </a:r>
            <a:r>
              <a:rPr lang="en-US" sz="2000" dirty="0">
                <a:latin typeface="Garamond" panose="02020404030301010803" pitchFamily="18" charset="0"/>
              </a:rPr>
              <a:t>of </a:t>
            </a:r>
            <a:r>
              <a:rPr lang="en-US" sz="2000" dirty="0" smtClean="0">
                <a:latin typeface="Garamond" panose="02020404030301010803" pitchFamily="18" charset="0"/>
              </a:rPr>
              <a:t>STTL: </a:t>
            </a:r>
            <a:r>
              <a:rPr lang="en-US" sz="2000" dirty="0">
                <a:latin typeface="Garamond" panose="02020404030301010803" pitchFamily="18" charset="0"/>
              </a:rPr>
              <a:t>the SPARQL Template Transformation </a:t>
            </a:r>
            <a:r>
              <a:rPr lang="en-US" sz="2000" dirty="0" smtClean="0">
                <a:latin typeface="Garamond" panose="02020404030301010803" pitchFamily="18" charset="0"/>
              </a:rPr>
              <a:t>Language</a:t>
            </a:r>
          </a:p>
          <a:p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https</a:t>
            </a:r>
            <a:r>
              <a:rPr lang="en-US" sz="2000" dirty="0">
                <a:latin typeface="Garamond" panose="02020404030301010803" pitchFamily="18" charset="0"/>
                <a:hlinkClick r:id="rId2"/>
              </a:rPr>
              <a:t>://ns.inria.fr/sparql-template</a:t>
            </a:r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/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363166"/>
            <a:ext cx="8792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Olivier Corby and Catherine </a:t>
            </a:r>
            <a:r>
              <a:rPr lang="en-US" sz="1200" dirty="0" err="1"/>
              <a:t>Faron-Zucker</a:t>
            </a:r>
            <a:r>
              <a:rPr lang="en-US" sz="1200" dirty="0"/>
              <a:t>. A Transformation Language for RDF based on SPARQL. </a:t>
            </a:r>
            <a:r>
              <a:rPr lang="en-US" sz="1200" dirty="0" smtClean="0"/>
              <a:t>Web Information Systems </a:t>
            </a:r>
          </a:p>
          <a:p>
            <a:r>
              <a:rPr lang="en-US" sz="1200" dirty="0" smtClean="0"/>
              <a:t>and Technologies - Selected </a:t>
            </a:r>
            <a:r>
              <a:rPr lang="en-US" sz="1200" dirty="0"/>
              <a:t>Extended Papers from WEBIST 2015. Springer-</a:t>
            </a:r>
            <a:r>
              <a:rPr lang="en-US" sz="1200" dirty="0" err="1"/>
              <a:t>Verlag</a:t>
            </a:r>
            <a:r>
              <a:rPr lang="en-US" sz="1200" dirty="0" smtClean="0"/>
              <a:t>, </a:t>
            </a:r>
            <a:r>
              <a:rPr lang="en-US" sz="1200" dirty="0"/>
              <a:t>2015. Best paper nominee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313019" y="5548771"/>
            <a:ext cx="9332091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Elements </a:t>
            </a:r>
            <a:r>
              <a:rPr lang="en-US" sz="1400" dirty="0" smtClean="0">
                <a:latin typeface="Monospac821 BT" panose="020B0609020202020204" pitchFamily="49" charset="0"/>
              </a:rPr>
              <a:t>FORMAT GROUP BOX    </a:t>
            </a:r>
            <a:r>
              <a:rPr lang="en-US" sz="2000" dirty="0" smtClean="0">
                <a:latin typeface="Garamond" panose="02020404030301010803" pitchFamily="18" charset="0"/>
              </a:rPr>
              <a:t>also SPARQL-Generate clauses </a:t>
            </a:r>
            <a:r>
              <a:rPr lang="en-US" sz="1400" dirty="0" smtClean="0">
                <a:latin typeface="Monospac821 BT" panose="020B0609020202020204" pitchFamily="49" charset="0"/>
              </a:rPr>
              <a:t>ITERATOR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Binding function </a:t>
            </a:r>
            <a:r>
              <a:rPr lang="en-US" sz="1400" dirty="0" err="1" smtClean="0">
                <a:latin typeface="Monospac821 BT" panose="020B0609020202020204" pitchFamily="49" charset="0"/>
              </a:rPr>
              <a:t>st:call-template</a:t>
            </a:r>
            <a:r>
              <a:rPr lang="en-US" sz="1400" dirty="0" smtClean="0">
                <a:latin typeface="Monospac821 BT" panose="020B0609020202020204" pitchFamily="49" charset="0"/>
              </a:rPr>
              <a:t>(</a:t>
            </a:r>
            <a:r>
              <a:rPr lang="en-US" sz="1400" dirty="0" err="1" smtClean="0">
                <a:latin typeface="Monospac821 BT" panose="020B0609020202020204" pitchFamily="49" charset="0"/>
              </a:rPr>
              <a:t>templateURI</a:t>
            </a:r>
            <a:r>
              <a:rPr lang="en-US" sz="1400" dirty="0" smtClean="0">
                <a:latin typeface="Monospac821 BT" panose="020B0609020202020204" pitchFamily="49" charset="0"/>
              </a:rPr>
              <a:t>, param1, param2, ...)</a:t>
            </a:r>
            <a:endParaRPr lang="en-US" sz="1400" dirty="0">
              <a:latin typeface="Monospac821 BT" panose="020B06090202020202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9" y="2317722"/>
            <a:ext cx="8534400" cy="24860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30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48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SPARQL Select: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 - with SPARQL-Generate clauses </a:t>
            </a:r>
            <a:r>
              <a:rPr lang="en-US" sz="1400" dirty="0">
                <a:latin typeface="Monospac821 BT" panose="020B0609020202020204" pitchFamily="49" charset="0"/>
              </a:rPr>
              <a:t>ITERATOR SOURCE</a:t>
            </a:r>
            <a:endParaRPr lang="en-US" sz="2000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 - with </a:t>
            </a:r>
            <a:r>
              <a:rPr lang="en-US" sz="2000" dirty="0" smtClean="0">
                <a:latin typeface="Garamond" panose="02020404030301010803" pitchFamily="18" charset="0"/>
              </a:rPr>
              <a:t>syntactic sugar, etc.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175254"/>
            <a:ext cx="8477250" cy="20383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46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49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SPARQL Select: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 - with SPARQL-Generate clauses </a:t>
            </a:r>
            <a:r>
              <a:rPr lang="en-US" sz="1400" dirty="0">
                <a:latin typeface="Monospac821 BT" panose="020B0609020202020204" pitchFamily="49" charset="0"/>
              </a:rPr>
              <a:t>ITERATOR SOURCE</a:t>
            </a:r>
            <a:endParaRPr lang="en-US" sz="2000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 - with </a:t>
            </a:r>
            <a:r>
              <a:rPr lang="en-US" sz="2000" dirty="0" smtClean="0">
                <a:latin typeface="Garamond" panose="02020404030301010803" pitchFamily="18" charset="0"/>
              </a:rPr>
              <a:t>syntactic sugar, etc.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019" y="4430356"/>
            <a:ext cx="9332091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SELECT queries output a list of solution bindings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… Like </a:t>
            </a:r>
            <a:r>
              <a:rPr lang="en-US" sz="2000" dirty="0">
                <a:latin typeface="Monospac821 BT" panose="020B0609020202020204" pitchFamily="49" charset="0"/>
              </a:rPr>
              <a:t>ITERATOR</a:t>
            </a:r>
            <a:r>
              <a:rPr lang="en-US" sz="2000" dirty="0" smtClean="0">
                <a:latin typeface="Garamond" panose="02020404030301010803" pitchFamily="18" charset="0"/>
              </a:rPr>
              <a:t> clauses</a:t>
            </a:r>
            <a:endParaRPr lang="en-US" sz="1400" dirty="0">
              <a:latin typeface="Monospac821 BT" panose="020B0609020202020204" pitchFamily="49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175254"/>
            <a:ext cx="8477250" cy="20383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6" y="5206135"/>
            <a:ext cx="4819650" cy="876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165" y="5907565"/>
            <a:ext cx="4981575" cy="800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52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9" name="Espace réservé du texte 58"/>
          <p:cNvSpPr>
            <a:spLocks noGrp="1"/>
          </p:cNvSpPr>
          <p:nvPr>
            <p:ph type="body" sz="quarter" idx="15"/>
          </p:nvPr>
        </p:nvSpPr>
        <p:spPr>
          <a:xfrm>
            <a:off x="538244" y="69233"/>
            <a:ext cx="7654352" cy="759286"/>
          </a:xfrm>
        </p:spPr>
        <p:txBody>
          <a:bodyPr/>
          <a:lstStyle/>
          <a:p>
            <a:r>
              <a:rPr lang="en-US" sz="2800" dirty="0" smtClean="0"/>
              <a:t>How to reach semantic interoperability at the data level between </a:t>
            </a:r>
            <a:r>
              <a:rPr lang="en-US" sz="2800" dirty="0"/>
              <a:t>heterogeneous things and </a:t>
            </a:r>
            <a:r>
              <a:rPr lang="en-US" sz="2800" dirty="0" smtClean="0"/>
              <a:t>services?</a:t>
            </a:r>
            <a:endParaRPr lang="en-US" sz="2800" dirty="0"/>
          </a:p>
        </p:txBody>
      </p:sp>
      <p:pic>
        <p:nvPicPr>
          <p:cNvPr id="34" name="Image 33" descr="sma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05651"/>
            <a:ext cx="4176464" cy="2204902"/>
          </a:xfrm>
          <a:prstGeom prst="rect">
            <a:avLst/>
          </a:prstGeom>
        </p:spPr>
      </p:pic>
      <p:grpSp>
        <p:nvGrpSpPr>
          <p:cNvPr id="35" name="Grouper 6"/>
          <p:cNvGrpSpPr/>
          <p:nvPr/>
        </p:nvGrpSpPr>
        <p:grpSpPr>
          <a:xfrm>
            <a:off x="69404" y="2723732"/>
            <a:ext cx="2736304" cy="1970151"/>
            <a:chOff x="107504" y="2538969"/>
            <a:chExt cx="2736304" cy="1970151"/>
          </a:xfrm>
        </p:grpSpPr>
        <p:pic>
          <p:nvPicPr>
            <p:cNvPr id="36" name="Picture 4" descr="Résultat de recherche d'images pour &quot;open data fr&quot;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4" r="35934"/>
            <a:stretch/>
          </p:blipFill>
          <p:spPr bwMode="auto">
            <a:xfrm>
              <a:off x="107504" y="2538969"/>
              <a:ext cx="2370769" cy="1970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1438925" y="3347700"/>
              <a:ext cx="6848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</a:t>
              </a:r>
              <a:endPara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8" name="Double flèche horizontale 37"/>
            <p:cNvSpPr/>
            <p:nvPr/>
          </p:nvSpPr>
          <p:spPr>
            <a:xfrm flipH="1">
              <a:off x="2339752" y="3379050"/>
              <a:ext cx="504056" cy="409990"/>
            </a:xfrm>
            <a:prstGeom prst="leftRightArrow">
              <a:avLst>
                <a:gd name="adj1" fmla="val 50000"/>
                <a:gd name="adj2" fmla="val 28505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" name="Grouper 10"/>
          <p:cNvGrpSpPr/>
          <p:nvPr/>
        </p:nvGrpSpPr>
        <p:grpSpPr>
          <a:xfrm>
            <a:off x="6084168" y="2821675"/>
            <a:ext cx="2945016" cy="1872208"/>
            <a:chOff x="6084168" y="2636912"/>
            <a:chExt cx="2945016" cy="1872208"/>
          </a:xfrm>
        </p:grpSpPr>
        <p:sp>
          <p:nvSpPr>
            <p:cNvPr id="40" name="ZoneTexte 39"/>
            <p:cNvSpPr txBox="1"/>
            <p:nvPr/>
          </p:nvSpPr>
          <p:spPr>
            <a:xfrm>
              <a:off x="7894701" y="2636912"/>
              <a:ext cx="113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Services</a:t>
              </a:r>
              <a:endPara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1" name="Picture 2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3995" y="3145322"/>
              <a:ext cx="948485" cy="1363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044" y="2639708"/>
              <a:ext cx="1149332" cy="114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Double flèche horizontale 42"/>
            <p:cNvSpPr/>
            <p:nvPr/>
          </p:nvSpPr>
          <p:spPr>
            <a:xfrm>
              <a:off x="6156176" y="3212976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Double flèche horizontale 43"/>
            <p:cNvSpPr/>
            <p:nvPr/>
          </p:nvSpPr>
          <p:spPr>
            <a:xfrm rot="1128458">
              <a:off x="6117141" y="3502563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Double flèche horizontale 44"/>
            <p:cNvSpPr/>
            <p:nvPr/>
          </p:nvSpPr>
          <p:spPr>
            <a:xfrm rot="20234010">
              <a:off x="6084168" y="2924944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" name="Grouper 17"/>
          <p:cNvGrpSpPr/>
          <p:nvPr/>
        </p:nvGrpSpPr>
        <p:grpSpPr>
          <a:xfrm>
            <a:off x="5295043" y="1165491"/>
            <a:ext cx="2085269" cy="1879796"/>
            <a:chOff x="5295043" y="980728"/>
            <a:chExt cx="2085269" cy="1879796"/>
          </a:xfrm>
        </p:grpSpPr>
        <p:pic>
          <p:nvPicPr>
            <p:cNvPr id="47" name="Picture 8" descr="Résultat de recherche d'images pour &quot;social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86126" y="1395602"/>
              <a:ext cx="1694186" cy="95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5962724" y="980728"/>
              <a:ext cx="1095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Humans</a:t>
              </a:r>
              <a:endParaRPr kumimoji="0" lang="fr-F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Double flèche horizontale 48"/>
            <p:cNvSpPr/>
            <p:nvPr/>
          </p:nvSpPr>
          <p:spPr>
            <a:xfrm rot="18647182">
              <a:off x="5486455" y="2417757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Double flèche horizontale 49"/>
            <p:cNvSpPr/>
            <p:nvPr/>
          </p:nvSpPr>
          <p:spPr>
            <a:xfrm rot="19219088">
              <a:off x="5762245" y="2572492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Double flèche horizontale 50"/>
            <p:cNvSpPr/>
            <p:nvPr/>
          </p:nvSpPr>
          <p:spPr>
            <a:xfrm rot="17353759">
              <a:off x="5187031" y="2201732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2" name="Grouper 23"/>
          <p:cNvGrpSpPr/>
          <p:nvPr/>
        </p:nvGrpSpPr>
        <p:grpSpPr>
          <a:xfrm>
            <a:off x="971600" y="1092813"/>
            <a:ext cx="3521336" cy="2017781"/>
            <a:chOff x="971600" y="908050"/>
            <a:chExt cx="3521336" cy="2017781"/>
          </a:xfrm>
        </p:grpSpPr>
        <p:grpSp>
          <p:nvGrpSpPr>
            <p:cNvPr id="53" name="Grouper 24"/>
            <p:cNvGrpSpPr/>
            <p:nvPr/>
          </p:nvGrpSpPr>
          <p:grpSpPr>
            <a:xfrm>
              <a:off x="971600" y="908050"/>
              <a:ext cx="3521336" cy="1410360"/>
              <a:chOff x="971600" y="908050"/>
              <a:chExt cx="3521336" cy="1410360"/>
            </a:xfrm>
          </p:grpSpPr>
          <p:pic>
            <p:nvPicPr>
              <p:cNvPr id="57" name="Picture 2" descr="Résultat de recherche d'images pour &quot;internet of things&quot;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48" b="6291"/>
              <a:stretch/>
            </p:blipFill>
            <p:spPr bwMode="auto">
              <a:xfrm>
                <a:off x="971600" y="1268760"/>
                <a:ext cx="3521336" cy="1049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ZoneTexte 57"/>
              <p:cNvSpPr txBox="1"/>
              <p:nvPr/>
            </p:nvSpPr>
            <p:spPr>
              <a:xfrm>
                <a:off x="2051720" y="908050"/>
                <a:ext cx="1659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Smart </a:t>
                </a:r>
                <a:r>
                  <a:rPr kumimoji="0" lang="fr-FR" sz="18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Things</a:t>
                </a:r>
                <a:endPara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4" name="Double flèche horizontale 53"/>
            <p:cNvSpPr/>
            <p:nvPr/>
          </p:nvSpPr>
          <p:spPr>
            <a:xfrm rot="13839909">
              <a:off x="3009473" y="2417757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Double flèche horizontale 54"/>
            <p:cNvSpPr/>
            <p:nvPr/>
          </p:nvSpPr>
          <p:spPr>
            <a:xfrm rot="16200000">
              <a:off x="3366974" y="2347065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Double flèche horizontale 55"/>
            <p:cNvSpPr/>
            <p:nvPr/>
          </p:nvSpPr>
          <p:spPr>
            <a:xfrm rot="11916546">
              <a:off x="2732572" y="2637799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1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552317" y="7850234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50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Use ITERATORS in sequence?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17" y="984502"/>
            <a:ext cx="933209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Let’s give you an idea of how an </a:t>
            </a:r>
            <a:r>
              <a:rPr lang="en-US" sz="2000" dirty="0" err="1">
                <a:latin typeface="Garamond" panose="02020404030301010803" pitchFamily="18" charset="0"/>
              </a:rPr>
              <a:t>unoptimized</a:t>
            </a:r>
            <a:r>
              <a:rPr lang="en-US" sz="2000" dirty="0">
                <a:latin typeface="Garamond" panose="02020404030301010803" pitchFamily="18" charset="0"/>
              </a:rPr>
              <a:t> query looks like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7" y="1467021"/>
            <a:ext cx="8649194" cy="53909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43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552317" y="7850234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51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Use ITERATORS in sequence?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17" y="984502"/>
            <a:ext cx="933209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Let’s give you an idea of how an </a:t>
            </a:r>
            <a:r>
              <a:rPr lang="en-US" sz="2000" dirty="0" err="1" smtClean="0">
                <a:latin typeface="Garamond" panose="02020404030301010803" pitchFamily="18" charset="0"/>
              </a:rPr>
              <a:t>unoptimized</a:t>
            </a:r>
            <a:r>
              <a:rPr lang="en-US" sz="2000" dirty="0" smtClean="0">
                <a:latin typeface="Garamond" panose="02020404030301010803" pitchFamily="18" charset="0"/>
              </a:rPr>
              <a:t> query looks like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7" y="1467021"/>
            <a:ext cx="8649194" cy="53909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02170" y="1809650"/>
            <a:ext cx="7578869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GENERATE queries output RDF Graph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87423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552317" y="7850234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52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Calling a GENERATE query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2170" y="1809650"/>
            <a:ext cx="7578869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GENERATE queries output RDF Graph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… like FROM Clauses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7" y="2662399"/>
            <a:ext cx="8610885" cy="40561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6117" y="984502"/>
            <a:ext cx="933209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Monospac821 BT" panose="020B0609020202020204" pitchFamily="49" charset="0"/>
              </a:rPr>
              <a:t>FROM GENERATE {} </a:t>
            </a:r>
            <a:r>
              <a:rPr lang="en-US" sz="2000" dirty="0" smtClean="0">
                <a:latin typeface="Garamond" panose="02020404030301010803" pitchFamily="18" charset="0"/>
              </a:rPr>
              <a:t>and     </a:t>
            </a:r>
            <a:r>
              <a:rPr lang="en-US" sz="2000" dirty="0" smtClean="0">
                <a:latin typeface="Monospac821 BT" panose="020B0609020202020204" pitchFamily="49" charset="0"/>
              </a:rPr>
              <a:t>FROM GENERATE &lt;&gt;(param1, param2, …)</a:t>
            </a:r>
            <a:endParaRPr lang="en-US" sz="2000" dirty="0">
              <a:latin typeface="Monospac821 BT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53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619199" y="225216"/>
            <a:ext cx="8284577" cy="75928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 err="1" smtClean="0"/>
              <a:t>Modularize</a:t>
            </a:r>
            <a:r>
              <a:rPr lang="fr-FR" dirty="0" smtClean="0"/>
              <a:t>, </a:t>
            </a:r>
            <a:r>
              <a:rPr lang="fr-FR" dirty="0" err="1" smtClean="0"/>
              <a:t>Decouple</a:t>
            </a:r>
            <a:r>
              <a:rPr lang="fr-FR" dirty="0" smtClean="0"/>
              <a:t>, Compose </a:t>
            </a:r>
            <a:r>
              <a:rPr lang="fr-FR" dirty="0" err="1" smtClean="0"/>
              <a:t>queries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68626" y="1656522"/>
            <a:ext cx="237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onospac821 BT" panose="020B0609020202020204" pitchFamily="49" charset="0"/>
              </a:rPr>
              <a:t>GENERATE</a:t>
            </a:r>
            <a:endParaRPr lang="en-US" sz="2800" dirty="0">
              <a:latin typeface="Monospac821 BT" panose="020B060902020202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771322" y="1656522"/>
            <a:ext cx="237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onospac821 BT" panose="020B0609020202020204" pitchFamily="49" charset="0"/>
              </a:rPr>
              <a:t>TEMPLATE</a:t>
            </a:r>
            <a:endParaRPr lang="en-US" sz="2800" dirty="0">
              <a:latin typeface="Monospac821 BT" panose="020B060902020202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68625" y="5582478"/>
            <a:ext cx="237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onospac821 BT" panose="020B0609020202020204" pitchFamily="49" charset="0"/>
              </a:rPr>
              <a:t>SELECT</a:t>
            </a:r>
            <a:endParaRPr lang="en-US" sz="2800" dirty="0">
              <a:latin typeface="Monospac821 BT" panose="020B0609020202020204" pitchFamily="49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771321" y="5582478"/>
            <a:ext cx="237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onospac821 BT" panose="020B0609020202020204" pitchFamily="49" charset="0"/>
              </a:rPr>
              <a:t>FUNCTION</a:t>
            </a:r>
            <a:endParaRPr lang="en-US" sz="2800" dirty="0">
              <a:latin typeface="Monospac821 BT" panose="020B0609020202020204" pitchFamily="49" charset="0"/>
            </a:endParaRPr>
          </a:p>
        </p:txBody>
      </p:sp>
      <p:cxnSp>
        <p:nvCxnSpPr>
          <p:cNvPr id="11" name="Connecteur droit avec flèche 10"/>
          <p:cNvCxnSpPr>
            <a:stCxn id="5" idx="2"/>
            <a:endCxn id="8" idx="0"/>
          </p:cNvCxnSpPr>
          <p:nvPr/>
        </p:nvCxnSpPr>
        <p:spPr>
          <a:xfrm flipH="1">
            <a:off x="1954695" y="2179742"/>
            <a:ext cx="1" cy="3402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8" idx="3"/>
            <a:endCxn id="9" idx="1"/>
          </p:cNvCxnSpPr>
          <p:nvPr/>
        </p:nvCxnSpPr>
        <p:spPr>
          <a:xfrm>
            <a:off x="3140764" y="5844088"/>
            <a:ext cx="263055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9" idx="0"/>
          </p:cNvCxnSpPr>
          <p:nvPr/>
        </p:nvCxnSpPr>
        <p:spPr>
          <a:xfrm flipH="1">
            <a:off x="6957391" y="2179742"/>
            <a:ext cx="1" cy="340273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5" idx="3"/>
            <a:endCxn id="7" idx="1"/>
          </p:cNvCxnSpPr>
          <p:nvPr/>
        </p:nvCxnSpPr>
        <p:spPr>
          <a:xfrm>
            <a:off x="3140765" y="1918132"/>
            <a:ext cx="263055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862470" y="2179742"/>
            <a:ext cx="3008243" cy="321732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2663687" y="2365152"/>
            <a:ext cx="3382618" cy="3217326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3939887" y="1633439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16" name="ZoneTexte 15"/>
          <p:cNvSpPr txBox="1"/>
          <p:nvPr/>
        </p:nvSpPr>
        <p:spPr>
          <a:xfrm rot="2836137">
            <a:off x="3538218" y="292343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 rot="19008784">
            <a:off x="3378010" y="413663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954079" y="341944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1944393" y="3528621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958893" y="5523821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459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223" y="3098800"/>
            <a:ext cx="8312246" cy="986940"/>
          </a:xfrm>
        </p:spPr>
        <p:txBody>
          <a:bodyPr/>
          <a:lstStyle/>
          <a:p>
            <a:r>
              <a:rPr lang="fr-FR" dirty="0" err="1" smtClean="0"/>
              <a:t>There’s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 to do </a:t>
            </a:r>
            <a:br>
              <a:rPr lang="fr-FR" dirty="0" smtClean="0"/>
            </a:br>
            <a:r>
              <a:rPr lang="fr-FR" dirty="0" err="1" smtClean="0"/>
              <a:t>than</a:t>
            </a:r>
            <a:r>
              <a:rPr lang="fr-FR" dirty="0" smtClean="0"/>
              <a:t> « </a:t>
            </a:r>
            <a:r>
              <a:rPr lang="fr-FR" dirty="0" err="1" smtClean="0"/>
              <a:t>just</a:t>
            </a:r>
            <a:r>
              <a:rPr lang="fr-FR" dirty="0" smtClean="0"/>
              <a:t> use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/>
              <a:t>»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54</a:t>
            </a:fld>
            <a:endParaRPr lang="fr-BE" dirty="0"/>
          </a:p>
        </p:txBody>
      </p:sp>
      <p:sp>
        <p:nvSpPr>
          <p:cNvPr id="75" name="Titre 1"/>
          <p:cNvSpPr txBox="1">
            <a:spLocks/>
          </p:cNvSpPr>
          <p:nvPr/>
        </p:nvSpPr>
        <p:spPr bwMode="gray">
          <a:xfrm>
            <a:off x="250223" y="172720"/>
            <a:ext cx="8312246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fr-FR" i="1" dirty="0" err="1" smtClean="0"/>
              <a:t>What</a:t>
            </a:r>
            <a:r>
              <a:rPr lang="fr-FR" i="1" dirty="0" smtClean="0"/>
              <a:t> I </a:t>
            </a:r>
            <a:r>
              <a:rPr lang="fr-FR" i="1" dirty="0" err="1" smtClean="0"/>
              <a:t>didn’t</a:t>
            </a:r>
            <a:r>
              <a:rPr lang="fr-FR" i="1" dirty="0" smtClean="0"/>
              <a:t> tell </a:t>
            </a:r>
            <a:r>
              <a:rPr lang="fr-FR" i="1" dirty="0" err="1" smtClean="0"/>
              <a:t>yet</a:t>
            </a:r>
            <a:r>
              <a:rPr lang="fr-FR" i="1" dirty="0" smtClean="0"/>
              <a:t>...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0505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55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208492" y="225216"/>
            <a:ext cx="8935508" cy="759286"/>
          </a:xfrm>
        </p:spPr>
        <p:txBody>
          <a:bodyPr/>
          <a:lstStyle/>
          <a:p>
            <a:r>
              <a:rPr lang="fr-FR" dirty="0" err="1"/>
              <a:t>There’s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to </a:t>
            </a:r>
            <a:r>
              <a:rPr lang="fr-FR" dirty="0" smtClean="0"/>
              <a:t>do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/>
              <a:t>« </a:t>
            </a:r>
            <a:r>
              <a:rPr lang="fr-FR" dirty="0" err="1"/>
              <a:t>just</a:t>
            </a:r>
            <a:r>
              <a:rPr lang="fr-FR" dirty="0"/>
              <a:t> use </a:t>
            </a:r>
            <a:r>
              <a:rPr lang="fr-FR" dirty="0" err="1"/>
              <a:t>it</a:t>
            </a:r>
            <a:r>
              <a:rPr lang="fr-FR" dirty="0"/>
              <a:t> » </a:t>
            </a:r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250222" y="1650569"/>
            <a:ext cx="8971270" cy="433952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fr-FR" sz="2400" dirty="0" err="1" smtClean="0"/>
              <a:t>Two</a:t>
            </a:r>
            <a:r>
              <a:rPr lang="fr-FR" sz="2400" dirty="0" smtClean="0"/>
              <a:t> </a:t>
            </a:r>
            <a:r>
              <a:rPr lang="fr-FR" sz="2400" dirty="0"/>
              <a:t>use cases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drove</a:t>
            </a:r>
            <a:r>
              <a:rPr lang="fr-FR" sz="2400" dirty="0"/>
              <a:t> </a:t>
            </a:r>
            <a:r>
              <a:rPr lang="fr-FR" sz="2400" dirty="0" err="1"/>
              <a:t>recent</a:t>
            </a:r>
            <a:r>
              <a:rPr lang="fr-FR" sz="2400" dirty="0"/>
              <a:t> </a:t>
            </a:r>
            <a:r>
              <a:rPr lang="fr-FR" sz="2400" dirty="0" err="1"/>
              <a:t>development</a:t>
            </a:r>
            <a:endParaRPr lang="fr-FR" sz="24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/>
              <a:t>Generation</a:t>
            </a:r>
            <a:r>
              <a:rPr lang="fr-FR" sz="2000" b="0" dirty="0"/>
              <a:t> of documentation </a:t>
            </a:r>
            <a:r>
              <a:rPr lang="fr-FR" sz="2000" b="0" dirty="0" err="1"/>
              <a:t>from</a:t>
            </a:r>
            <a:r>
              <a:rPr lang="fr-FR" sz="2000" b="0" dirty="0"/>
              <a:t> an </a:t>
            </a:r>
            <a:r>
              <a:rPr lang="fr-FR" sz="2000" b="0" dirty="0" err="1"/>
              <a:t>ontology</a:t>
            </a:r>
            <a:endParaRPr lang="fr-FR" sz="20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/>
              <a:t>Generation</a:t>
            </a:r>
            <a:r>
              <a:rPr lang="fr-FR" sz="2000" b="0" dirty="0"/>
              <a:t> of an </a:t>
            </a:r>
            <a:r>
              <a:rPr lang="fr-FR" sz="2000" b="0" dirty="0" err="1"/>
              <a:t>ontology</a:t>
            </a:r>
            <a:r>
              <a:rPr lang="fr-FR" sz="2000" b="0" dirty="0"/>
              <a:t> </a:t>
            </a:r>
            <a:r>
              <a:rPr lang="fr-FR" sz="2000" b="0" dirty="0" err="1"/>
              <a:t>from</a:t>
            </a:r>
            <a:r>
              <a:rPr lang="fr-FR" sz="2000" b="0" dirty="0"/>
              <a:t> configuration (RDF or files)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2000" b="0" dirty="0"/>
          </a:p>
          <a:p>
            <a:pPr algn="l"/>
            <a:r>
              <a:rPr lang="fr-FR" sz="2400" dirty="0"/>
              <a:t>Use </a:t>
            </a:r>
            <a:r>
              <a:rPr lang="fr-FR" sz="2400" dirty="0" err="1"/>
              <a:t>it</a:t>
            </a:r>
            <a:endParaRPr lang="fr-FR" sz="24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smtClean="0"/>
              <a:t>On the web, as JAR, in Sublime </a:t>
            </a:r>
            <a:r>
              <a:rPr lang="fr-FR" sz="2000" b="0" dirty="0" err="1" smtClean="0"/>
              <a:t>Text</a:t>
            </a:r>
            <a:r>
              <a:rPr lang="fr-FR" sz="2000" b="0" dirty="0" smtClean="0"/>
              <a:t>, as API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 smtClean="0"/>
              <a:t>Extend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with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your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own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functions</a:t>
            </a:r>
            <a:r>
              <a:rPr lang="fr-FR" sz="2000" b="0" dirty="0" smtClean="0"/>
              <a:t> and </a:t>
            </a:r>
            <a:r>
              <a:rPr lang="fr-FR" sz="2000" b="0" dirty="0" err="1" smtClean="0"/>
              <a:t>iterators</a:t>
            </a:r>
            <a:r>
              <a:rPr lang="fr-FR" sz="2000" b="0" dirty="0" smtClean="0"/>
              <a:t> (</a:t>
            </a:r>
            <a:r>
              <a:rPr lang="fr-FR" sz="2000" b="0" dirty="0" err="1" smtClean="0"/>
              <a:t>e.g</a:t>
            </a:r>
            <a:r>
              <a:rPr lang="fr-FR" sz="2000" b="0" dirty="0" smtClean="0"/>
              <a:t>., NER)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 smtClean="0"/>
              <a:t>Make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students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play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with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it</a:t>
            </a:r>
            <a:endParaRPr lang="fr-FR" sz="20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 smtClean="0"/>
              <a:t>Ask</a:t>
            </a:r>
            <a:r>
              <a:rPr lang="fr-FR" sz="2000" b="0" dirty="0" smtClean="0"/>
              <a:t> for help, </a:t>
            </a:r>
            <a:r>
              <a:rPr lang="fr-FR" sz="2000" b="0" dirty="0" err="1" smtClean="0"/>
              <a:t>contribute</a:t>
            </a:r>
            <a:r>
              <a:rPr lang="fr-FR" sz="2000" b="0" dirty="0" smtClean="0"/>
              <a:t>, report issues, propose </a:t>
            </a:r>
            <a:r>
              <a:rPr lang="fr-FR" sz="2000" b="0" dirty="0" err="1" smtClean="0"/>
              <a:t>enhancements</a:t>
            </a:r>
            <a:r>
              <a:rPr lang="fr-FR" sz="2000" b="0" dirty="0" smtClean="0"/>
              <a:t> </a:t>
            </a:r>
            <a:r>
              <a:rPr lang="fr-FR" sz="1800" b="0" dirty="0">
                <a:hlinkClick r:id="rId2"/>
              </a:rPr>
              <a:t>https://</a:t>
            </a:r>
            <a:r>
              <a:rPr lang="fr-FR" sz="1800" b="0" dirty="0" smtClean="0">
                <a:hlinkClick r:id="rId2"/>
              </a:rPr>
              <a:t>github.com/sparql-generate/sparql-generate/issues</a:t>
            </a:r>
            <a:r>
              <a:rPr lang="fr-FR" sz="1800" b="0" dirty="0" smtClean="0"/>
              <a:t> </a:t>
            </a:r>
            <a:endParaRPr lang="fr-FR" sz="2000" b="0" dirty="0"/>
          </a:p>
        </p:txBody>
      </p:sp>
    </p:spTree>
    <p:extLst>
      <p:ext uri="{BB962C8B-B14F-4D97-AF65-F5344CB8AC3E}">
        <p14:creationId xmlns:p14="http://schemas.microsoft.com/office/powerpoint/2010/main" val="10713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56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208492" y="225216"/>
            <a:ext cx="8935508" cy="759286"/>
          </a:xfrm>
        </p:spPr>
        <p:txBody>
          <a:bodyPr/>
          <a:lstStyle/>
          <a:p>
            <a:r>
              <a:rPr lang="fr-FR" dirty="0" err="1"/>
              <a:t>There’s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to </a:t>
            </a:r>
            <a:r>
              <a:rPr lang="fr-FR" dirty="0" smtClean="0"/>
              <a:t>do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/>
              <a:t>« </a:t>
            </a:r>
            <a:r>
              <a:rPr lang="fr-FR" dirty="0" err="1"/>
              <a:t>just</a:t>
            </a:r>
            <a:r>
              <a:rPr lang="fr-FR" dirty="0"/>
              <a:t> use </a:t>
            </a:r>
            <a:r>
              <a:rPr lang="fr-FR" dirty="0" err="1"/>
              <a:t>it</a:t>
            </a:r>
            <a:r>
              <a:rPr lang="fr-FR" dirty="0"/>
              <a:t> » </a:t>
            </a:r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250222" y="1650569"/>
            <a:ext cx="8971270" cy="433952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fr-FR" sz="2400" dirty="0" err="1" smtClean="0"/>
              <a:t>Ideas</a:t>
            </a:r>
            <a:endParaRPr lang="fr-FR" sz="24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/>
              <a:t>How </a:t>
            </a:r>
            <a:r>
              <a:rPr lang="fr-FR" sz="2400" b="0" dirty="0" err="1"/>
              <a:t>can</a:t>
            </a:r>
            <a:r>
              <a:rPr lang="fr-FR" sz="2400" b="0" dirty="0"/>
              <a:t> SPARQL-</a:t>
            </a:r>
            <a:r>
              <a:rPr lang="fr-FR" sz="2400" b="0" dirty="0" err="1"/>
              <a:t>Generate</a:t>
            </a:r>
            <a:r>
              <a:rPr lang="fr-FR" sz="2400" b="0" dirty="0"/>
              <a:t> </a:t>
            </a:r>
            <a:r>
              <a:rPr lang="fr-FR" sz="2400" b="0" dirty="0" err="1"/>
              <a:t>be</a:t>
            </a:r>
            <a:r>
              <a:rPr lang="fr-FR" sz="2400" b="0" dirty="0"/>
              <a:t> </a:t>
            </a:r>
            <a:r>
              <a:rPr lang="fr-FR" sz="2400" b="0" dirty="0" err="1"/>
              <a:t>compared</a:t>
            </a:r>
            <a:r>
              <a:rPr lang="fr-FR" sz="2400" b="0" dirty="0"/>
              <a:t> to / </a:t>
            </a:r>
            <a:r>
              <a:rPr lang="fr-FR" sz="2400" b="0" dirty="0" err="1"/>
              <a:t>used</a:t>
            </a:r>
            <a:r>
              <a:rPr lang="fr-FR" sz="2400" b="0" dirty="0"/>
              <a:t> </a:t>
            </a:r>
            <a:r>
              <a:rPr lang="fr-FR" sz="2400" b="0" dirty="0" err="1"/>
              <a:t>with</a:t>
            </a:r>
            <a:r>
              <a:rPr lang="fr-FR" sz="2400" b="0" dirty="0"/>
              <a:t> RML?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/>
              <a:t>How </a:t>
            </a:r>
            <a:r>
              <a:rPr lang="fr-FR" sz="2400" b="0" dirty="0" err="1"/>
              <a:t>can</a:t>
            </a:r>
            <a:r>
              <a:rPr lang="fr-FR" sz="2400" b="0" dirty="0"/>
              <a:t> SPARQL-</a:t>
            </a:r>
            <a:r>
              <a:rPr lang="fr-FR" sz="2400" b="0" dirty="0" err="1"/>
              <a:t>Generate</a:t>
            </a:r>
            <a:r>
              <a:rPr lang="fr-FR" sz="2400" b="0" dirty="0"/>
              <a:t> </a:t>
            </a:r>
            <a:r>
              <a:rPr lang="fr-FR" sz="2400" b="0" dirty="0" err="1"/>
              <a:t>be</a:t>
            </a:r>
            <a:r>
              <a:rPr lang="fr-FR" sz="2400" b="0" dirty="0"/>
              <a:t> </a:t>
            </a:r>
            <a:r>
              <a:rPr lang="fr-FR" sz="2400" b="0" dirty="0" err="1"/>
              <a:t>used</a:t>
            </a:r>
            <a:r>
              <a:rPr lang="fr-FR" sz="2400" b="0" dirty="0"/>
              <a:t> by </a:t>
            </a:r>
            <a:r>
              <a:rPr lang="fr-FR" sz="2400" b="0" dirty="0" err="1"/>
              <a:t>Helio</a:t>
            </a:r>
            <a:r>
              <a:rPr lang="fr-FR" sz="2400" b="0" dirty="0"/>
              <a:t>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 err="1"/>
              <a:t>What</a:t>
            </a:r>
            <a:r>
              <a:rPr lang="fr-FR" sz="2400" b="0" dirty="0"/>
              <a:t> </a:t>
            </a:r>
            <a:r>
              <a:rPr lang="fr-FR" sz="2400" b="0" dirty="0" err="1"/>
              <a:t>query</a:t>
            </a:r>
            <a:r>
              <a:rPr lang="fr-FR" sz="2400" b="0" dirty="0"/>
              <a:t> </a:t>
            </a:r>
            <a:r>
              <a:rPr lang="fr-FR" sz="2400" b="0" dirty="0" err="1"/>
              <a:t>optimization</a:t>
            </a:r>
            <a:r>
              <a:rPr lang="fr-FR" sz="2400" b="0" dirty="0"/>
              <a:t> techniques for SPARQL-</a:t>
            </a:r>
            <a:r>
              <a:rPr lang="fr-FR" sz="2400" b="0" dirty="0" err="1"/>
              <a:t>Generate</a:t>
            </a:r>
            <a:r>
              <a:rPr lang="fr-FR" sz="2400" b="0" dirty="0"/>
              <a:t>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/>
              <a:t>Can </a:t>
            </a:r>
            <a:r>
              <a:rPr lang="fr-FR" sz="2400" b="0" dirty="0" err="1"/>
              <a:t>we</a:t>
            </a:r>
            <a:r>
              <a:rPr lang="fr-FR" sz="2400" b="0" dirty="0"/>
              <a:t> use (a </a:t>
            </a:r>
            <a:r>
              <a:rPr lang="fr-FR" sz="2400" b="0" dirty="0" err="1"/>
              <a:t>subset</a:t>
            </a:r>
            <a:r>
              <a:rPr lang="fr-FR" sz="2400" b="0" dirty="0"/>
              <a:t> of) SPARQL-</a:t>
            </a:r>
            <a:r>
              <a:rPr lang="fr-FR" sz="2400" b="0" dirty="0" err="1"/>
              <a:t>Generate</a:t>
            </a:r>
            <a:r>
              <a:rPr lang="fr-FR" sz="2400" b="0" dirty="0"/>
              <a:t> for OBDA?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/>
              <a:t>Can </a:t>
            </a:r>
            <a:r>
              <a:rPr lang="fr-FR" sz="2400" b="0" dirty="0" err="1"/>
              <a:t>we</a:t>
            </a:r>
            <a:r>
              <a:rPr lang="fr-FR" sz="2400" b="0" dirty="0"/>
              <a:t> </a:t>
            </a:r>
            <a:r>
              <a:rPr lang="fr-FR" sz="2400" b="0" dirty="0" err="1"/>
              <a:t>qualify</a:t>
            </a:r>
            <a:r>
              <a:rPr lang="fr-FR" sz="2400" b="0" dirty="0"/>
              <a:t> transformations w.r.t the input/output </a:t>
            </a:r>
            <a:r>
              <a:rPr lang="fr-FR" sz="2400" b="0" dirty="0" err="1"/>
              <a:t>space</a:t>
            </a:r>
            <a:r>
              <a:rPr lang="fr-FR" sz="2400" b="0" dirty="0"/>
              <a:t>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 smtClean="0"/>
              <a:t>Can </a:t>
            </a:r>
            <a:r>
              <a:rPr lang="fr-FR" sz="2400" b="0" dirty="0" err="1" smtClean="0"/>
              <a:t>we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identify</a:t>
            </a:r>
            <a:r>
              <a:rPr lang="fr-FR" sz="2400" b="0" dirty="0" smtClean="0"/>
              <a:t>/</a:t>
            </a:r>
            <a:r>
              <a:rPr lang="fr-FR" sz="2400" b="0" dirty="0" err="1" smtClean="0"/>
              <a:t>compute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operators</a:t>
            </a:r>
            <a:r>
              <a:rPr lang="fr-FR" sz="2400" b="0" dirty="0" smtClean="0"/>
              <a:t> on </a:t>
            </a:r>
            <a:r>
              <a:rPr lang="fr-FR" sz="2400" b="0" dirty="0" err="1" smtClean="0"/>
              <a:t>these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objects</a:t>
            </a:r>
            <a:r>
              <a:rPr lang="fr-FR" sz="2400" b="0" dirty="0" smtClean="0"/>
              <a:t>?</a:t>
            </a:r>
            <a:br>
              <a:rPr lang="fr-FR" sz="2400" b="0" dirty="0" smtClean="0"/>
            </a:br>
            <a:r>
              <a:rPr lang="fr-FR" sz="1800" b="0" dirty="0" err="1" smtClean="0"/>
              <a:t>e.g</a:t>
            </a:r>
            <a:r>
              <a:rPr lang="fr-FR" sz="1800" b="0" dirty="0" smtClean="0"/>
              <a:t>., If input </a:t>
            </a:r>
            <a:r>
              <a:rPr lang="fr-FR" sz="1800" b="0" dirty="0" err="1" smtClean="0"/>
              <a:t>conforms</a:t>
            </a:r>
            <a:r>
              <a:rPr lang="fr-FR" sz="1800" b="0" dirty="0" smtClean="0"/>
              <a:t> to a </a:t>
            </a:r>
            <a:r>
              <a:rPr lang="fr-FR" sz="1800" b="0" dirty="0" err="1" smtClean="0"/>
              <a:t>schema</a:t>
            </a:r>
            <a:r>
              <a:rPr lang="fr-FR" sz="1800" b="0" dirty="0" smtClean="0"/>
              <a:t>, </a:t>
            </a:r>
            <a:r>
              <a:rPr lang="fr-FR" sz="1800" b="0" dirty="0" err="1" smtClean="0"/>
              <a:t>then</a:t>
            </a:r>
            <a:r>
              <a:rPr lang="fr-FR" sz="1800" b="0" dirty="0" smtClean="0"/>
              <a:t> </a:t>
            </a:r>
            <a:r>
              <a:rPr lang="fr-FR" sz="1800" b="0" dirty="0" err="1" smtClean="0"/>
              <a:t>does</a:t>
            </a:r>
            <a:r>
              <a:rPr lang="fr-FR" sz="1800" b="0" dirty="0" smtClean="0"/>
              <a:t> the output </a:t>
            </a:r>
            <a:r>
              <a:rPr lang="fr-FR" sz="1800" b="0" dirty="0" err="1" smtClean="0"/>
              <a:t>conforms</a:t>
            </a:r>
            <a:r>
              <a:rPr lang="fr-FR" sz="1800" b="0" dirty="0" smtClean="0"/>
              <a:t> to a SHACL </a:t>
            </a:r>
            <a:r>
              <a:rPr lang="fr-FR" sz="1800" b="0" dirty="0" err="1" smtClean="0"/>
              <a:t>shape</a:t>
            </a:r>
            <a:r>
              <a:rPr lang="fr-FR" sz="1800" b="0" dirty="0" smtClean="0"/>
              <a:t>?</a:t>
            </a:r>
            <a:endParaRPr lang="fr-FR" sz="2400" b="0" dirty="0"/>
          </a:p>
        </p:txBody>
      </p:sp>
    </p:spTree>
    <p:extLst>
      <p:ext uri="{BB962C8B-B14F-4D97-AF65-F5344CB8AC3E}">
        <p14:creationId xmlns:p14="http://schemas.microsoft.com/office/powerpoint/2010/main" val="30078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223" y="3098800"/>
            <a:ext cx="8312246" cy="986940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the main </a:t>
            </a:r>
            <a:r>
              <a:rPr lang="fr-FR" dirty="0" err="1" smtClean="0"/>
              <a:t>purpose</a:t>
            </a:r>
            <a:r>
              <a:rPr lang="fr-FR" dirty="0" smtClean="0"/>
              <a:t> ...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57</a:t>
            </a:fld>
            <a:endParaRPr lang="fr-BE" dirty="0"/>
          </a:p>
        </p:txBody>
      </p:sp>
      <p:sp>
        <p:nvSpPr>
          <p:cNvPr id="75" name="Titre 1"/>
          <p:cNvSpPr txBox="1">
            <a:spLocks/>
          </p:cNvSpPr>
          <p:nvPr/>
        </p:nvSpPr>
        <p:spPr bwMode="gray">
          <a:xfrm>
            <a:off x="250223" y="172720"/>
            <a:ext cx="8312246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fr-FR" i="1" dirty="0" err="1" smtClean="0"/>
              <a:t>What</a:t>
            </a:r>
            <a:r>
              <a:rPr lang="fr-FR" i="1" dirty="0" smtClean="0"/>
              <a:t> I </a:t>
            </a:r>
            <a:r>
              <a:rPr lang="fr-FR" i="1" dirty="0" err="1" smtClean="0"/>
              <a:t>didn’t</a:t>
            </a:r>
            <a:r>
              <a:rPr lang="fr-FR" i="1" dirty="0" smtClean="0"/>
              <a:t> tell </a:t>
            </a:r>
            <a:r>
              <a:rPr lang="fr-FR" i="1" dirty="0" err="1" smtClean="0"/>
              <a:t>yet</a:t>
            </a:r>
            <a:r>
              <a:rPr lang="fr-FR" i="1" dirty="0" smtClean="0"/>
              <a:t>...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60135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30" name="Espace réservé du texte 2"/>
          <p:cNvSpPr txBox="1">
            <a:spLocks/>
          </p:cNvSpPr>
          <p:nvPr/>
        </p:nvSpPr>
        <p:spPr bwMode="gray">
          <a:xfrm>
            <a:off x="312234" y="225216"/>
            <a:ext cx="8831766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fr-FR" dirty="0" smtClean="0"/>
              <a:t>Can </a:t>
            </a:r>
            <a:r>
              <a:rPr lang="fr-FR" dirty="0" err="1" smtClean="0"/>
              <a:t>we</a:t>
            </a:r>
            <a:r>
              <a:rPr lang="fr-FR" dirty="0" smtClean="0"/>
              <a:t> use RDF as a lingua franca?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69" y="4589491"/>
            <a:ext cx="736442" cy="949193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9361">
            <a:off x="566453" y="2672400"/>
            <a:ext cx="873122" cy="10715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0177">
            <a:off x="1360404" y="1414742"/>
            <a:ext cx="939268" cy="115093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2253">
            <a:off x="2753862" y="1167536"/>
            <a:ext cx="806976" cy="1005413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3037">
            <a:off x="3297353" y="5151896"/>
            <a:ext cx="780518" cy="1005413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84759">
            <a:off x="770242" y="5006885"/>
            <a:ext cx="780518" cy="992184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524">
            <a:off x="1700641" y="5400662"/>
            <a:ext cx="767289" cy="965726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571" y="5113560"/>
            <a:ext cx="780518" cy="978955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861" y="5348140"/>
            <a:ext cx="767289" cy="99218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2357" y="1248667"/>
            <a:ext cx="793747" cy="1005413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2420" y="5586423"/>
            <a:ext cx="780518" cy="99218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65481">
            <a:off x="6701965" y="1546404"/>
            <a:ext cx="806976" cy="103187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37" y="4398947"/>
            <a:ext cx="736442" cy="949193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584" y="5261179"/>
            <a:ext cx="736442" cy="949193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30" y="4815425"/>
            <a:ext cx="736442" cy="949193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223" y="5815126"/>
            <a:ext cx="682940" cy="880234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51" y="5276422"/>
            <a:ext cx="736442" cy="949193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0010">
            <a:off x="6737233" y="5704620"/>
            <a:ext cx="736442" cy="949193"/>
          </a:xfrm>
          <a:prstGeom prst="rect">
            <a:avLst/>
          </a:prstGeom>
        </p:spPr>
      </p:pic>
      <p:sp>
        <p:nvSpPr>
          <p:cNvPr id="45" name="Double flèche horizontale 44"/>
          <p:cNvSpPr/>
          <p:nvPr/>
        </p:nvSpPr>
        <p:spPr>
          <a:xfrm rot="19176479" flipH="1">
            <a:off x="1920155" y="418233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Double flèche horizontale 45"/>
          <p:cNvSpPr/>
          <p:nvPr/>
        </p:nvSpPr>
        <p:spPr>
          <a:xfrm rot="17462468" flipH="1">
            <a:off x="2570957" y="4492377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Double flèche horizontale 46"/>
          <p:cNvSpPr/>
          <p:nvPr/>
        </p:nvSpPr>
        <p:spPr>
          <a:xfrm rot="15792995" flipH="1">
            <a:off x="3552920" y="4526725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Double flèche horizontale 47"/>
          <p:cNvSpPr/>
          <p:nvPr/>
        </p:nvSpPr>
        <p:spPr>
          <a:xfrm rot="12821598" flipH="1">
            <a:off x="5978824" y="435817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Double flèche horizontale 48"/>
          <p:cNvSpPr/>
          <p:nvPr/>
        </p:nvSpPr>
        <p:spPr>
          <a:xfrm rot="12821598" flipH="1">
            <a:off x="6187561" y="435817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Double flèche horizontale 49"/>
          <p:cNvSpPr/>
          <p:nvPr/>
        </p:nvSpPr>
        <p:spPr>
          <a:xfrm rot="12821598" flipH="1">
            <a:off x="6389717" y="4321475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Double flèche horizontale 50"/>
          <p:cNvSpPr/>
          <p:nvPr/>
        </p:nvSpPr>
        <p:spPr>
          <a:xfrm rot="12821598" flipH="1">
            <a:off x="6535600" y="418200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Double flèche horizontale 51"/>
          <p:cNvSpPr/>
          <p:nvPr/>
        </p:nvSpPr>
        <p:spPr>
          <a:xfrm rot="8499586" flipH="1">
            <a:off x="5707203" y="252080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Double flèche horizontale 52"/>
          <p:cNvSpPr/>
          <p:nvPr/>
        </p:nvSpPr>
        <p:spPr>
          <a:xfrm rot="5036017" flipH="1">
            <a:off x="4110956" y="2381205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Double flèche horizontale 53"/>
          <p:cNvSpPr/>
          <p:nvPr/>
        </p:nvSpPr>
        <p:spPr>
          <a:xfrm rot="4144008" flipH="1">
            <a:off x="3133828" y="241162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Double flèche horizontale 54"/>
          <p:cNvSpPr/>
          <p:nvPr/>
        </p:nvSpPr>
        <p:spPr>
          <a:xfrm rot="2323007" flipH="1">
            <a:off x="2334849" y="264281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Double flèche horizontale 55"/>
          <p:cNvSpPr/>
          <p:nvPr/>
        </p:nvSpPr>
        <p:spPr>
          <a:xfrm rot="310534" flipH="1">
            <a:off x="1824563" y="3257301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Double flèche horizontale 56"/>
          <p:cNvSpPr/>
          <p:nvPr/>
        </p:nvSpPr>
        <p:spPr>
          <a:xfrm rot="15792995" flipH="1">
            <a:off x="4429339" y="451068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716" y="2968941"/>
            <a:ext cx="584451" cy="513747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6078" y="3645242"/>
            <a:ext cx="584451" cy="513747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8571" y="2908517"/>
            <a:ext cx="584451" cy="513747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9545" y="2962448"/>
            <a:ext cx="584451" cy="513747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9055" y="3103825"/>
            <a:ext cx="584451" cy="513747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9323" y="3299332"/>
            <a:ext cx="584451" cy="513747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27289" y="3655724"/>
            <a:ext cx="584451" cy="513747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2344" y="3815117"/>
            <a:ext cx="584451" cy="513747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5856" y="3858899"/>
            <a:ext cx="584451" cy="513747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2087" y="3825141"/>
            <a:ext cx="584451" cy="513747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9247" y="3434220"/>
            <a:ext cx="584451" cy="513747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1897" y="3472300"/>
            <a:ext cx="584451" cy="513747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0605" y="3371291"/>
            <a:ext cx="584451" cy="513747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1981" y="3320134"/>
            <a:ext cx="584451" cy="5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3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59</a:t>
            </a:fld>
            <a:endParaRPr lang="fr-BE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 smtClean="0"/>
              <a:t>Idea: just send RDF!</a:t>
            </a:r>
            <a:endParaRPr lang="en-US" sz="2800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6488113" y="2713249"/>
            <a:ext cx="2655887" cy="2131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application/</a:t>
            </a:r>
            <a:r>
              <a:rPr lang="fr-FR" sz="1800" dirty="0" err="1" smtClean="0"/>
              <a:t>rdf+xml</a:t>
            </a:r>
            <a:endParaRPr lang="fr-FR" sz="1800" dirty="0" smtClean="0"/>
          </a:p>
          <a:p>
            <a:pPr marL="0" indent="0">
              <a:buNone/>
            </a:pPr>
            <a:r>
              <a:rPr lang="fr-FR" sz="1800" dirty="0" err="1" smtClean="0"/>
              <a:t>text</a:t>
            </a:r>
            <a:r>
              <a:rPr lang="fr-FR" sz="1800" dirty="0" smtClean="0"/>
              <a:t>/</a:t>
            </a:r>
            <a:r>
              <a:rPr lang="fr-FR" sz="1800" dirty="0" err="1" smtClean="0"/>
              <a:t>turtle</a:t>
            </a:r>
            <a:endParaRPr lang="fr-FR" sz="1800" dirty="0" smtClean="0"/>
          </a:p>
          <a:p>
            <a:pPr marL="0" indent="0">
              <a:buNone/>
            </a:pPr>
            <a:r>
              <a:rPr lang="fr-FR" sz="1800" dirty="0" smtClean="0"/>
              <a:t>application/</a:t>
            </a:r>
            <a:r>
              <a:rPr lang="fr-FR" sz="1800" dirty="0" err="1" smtClean="0"/>
              <a:t>ld+json</a:t>
            </a:r>
            <a:endParaRPr lang="fr-FR" sz="1800" dirty="0" smtClean="0"/>
          </a:p>
          <a:p>
            <a:pPr marL="0" indent="0">
              <a:buNone/>
            </a:pPr>
            <a:r>
              <a:rPr lang="fr-FR" sz="1800" dirty="0" smtClean="0"/>
              <a:t>…</a:t>
            </a:r>
          </a:p>
          <a:p>
            <a:pPr marL="0" indent="0">
              <a:buNone/>
            </a:pPr>
            <a:r>
              <a:rPr lang="fr-FR" sz="1800" dirty="0" smtClean="0"/>
              <a:t>ERI </a:t>
            </a:r>
          </a:p>
          <a:p>
            <a:pPr marL="0" indent="0">
              <a:buNone/>
            </a:pPr>
            <a:r>
              <a:rPr lang="fr-FR" sz="1800" dirty="0" smtClean="0"/>
              <a:t>HDTQ</a:t>
            </a:r>
          </a:p>
          <a:p>
            <a:pPr marL="0" indent="0">
              <a:buNone/>
            </a:pPr>
            <a:endParaRPr lang="fr-FR" sz="1800" dirty="0" smtClean="0"/>
          </a:p>
        </p:txBody>
      </p:sp>
      <p:pic>
        <p:nvPicPr>
          <p:cNvPr id="8196" name="Picture 4" descr="http://pbs.twimg.com/media/By0MgQBCMAAPof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3023" r="776" b="2570"/>
          <a:stretch/>
        </p:blipFill>
        <p:spPr bwMode="auto">
          <a:xfrm>
            <a:off x="604982" y="1444622"/>
            <a:ext cx="5514109" cy="408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/>
          <p:cNvCxnSpPr/>
          <p:nvPr/>
        </p:nvCxnSpPr>
        <p:spPr>
          <a:xfrm flipH="1">
            <a:off x="2952751" y="3914775"/>
            <a:ext cx="1704974" cy="20955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394739" y="2788291"/>
            <a:ext cx="0" cy="153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5481">
            <a:off x="6701965" y="1546404"/>
            <a:ext cx="806976" cy="1031871"/>
          </a:xfrm>
          <a:prstGeom prst="rect">
            <a:avLst/>
          </a:prstGeom>
        </p:spPr>
      </p:pic>
      <p:cxnSp>
        <p:nvCxnSpPr>
          <p:cNvPr id="26" name="Connecteur droit avec flèche 25"/>
          <p:cNvCxnSpPr/>
          <p:nvPr/>
        </p:nvCxnSpPr>
        <p:spPr>
          <a:xfrm flipH="1" flipV="1">
            <a:off x="2952751" y="4435185"/>
            <a:ext cx="1619249" cy="6096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652" y="3824287"/>
            <a:ext cx="1914525" cy="1971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3546" y="5895976"/>
            <a:ext cx="755181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RDF </a:t>
            </a:r>
            <a:r>
              <a:rPr lang="en-US" sz="2400" dirty="0">
                <a:latin typeface="Garamond" panose="02020404030301010803" pitchFamily="18" charset="0"/>
              </a:rPr>
              <a:t>data </a:t>
            </a:r>
            <a:r>
              <a:rPr lang="en-US" sz="2400" i="1" dirty="0">
                <a:solidFill>
                  <a:schemeClr val="accent1"/>
                </a:solidFill>
                <a:latin typeface="Garamond" panose="02020404030301010803" pitchFamily="18" charset="0"/>
              </a:rPr>
              <a:t>formats</a:t>
            </a:r>
            <a:r>
              <a:rPr lang="en-US" sz="2400" i="1" dirty="0">
                <a:latin typeface="Garamond" panose="02020404030301010803" pitchFamily="18" charset="0"/>
              </a:rPr>
              <a:t> </a:t>
            </a:r>
            <a:r>
              <a:rPr lang="en-US" sz="2400" dirty="0">
                <a:latin typeface="Garamond" panose="02020404030301010803" pitchFamily="18" charset="0"/>
              </a:rPr>
              <a:t>will never be the only ones on the </a:t>
            </a:r>
            <a:r>
              <a:rPr lang="en-US" sz="2400" dirty="0" smtClean="0">
                <a:latin typeface="Garamond" panose="02020404030301010803" pitchFamily="18" charset="0"/>
              </a:rPr>
              <a:t>web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Developers prefer JSON, …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34" name="Image 33" descr="sma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05651"/>
            <a:ext cx="4176464" cy="2204902"/>
          </a:xfrm>
          <a:prstGeom prst="rect">
            <a:avLst/>
          </a:prstGeom>
        </p:spPr>
      </p:pic>
      <p:sp>
        <p:nvSpPr>
          <p:cNvPr id="30" name="Espace réservé du texte 2"/>
          <p:cNvSpPr txBox="1">
            <a:spLocks/>
          </p:cNvSpPr>
          <p:nvPr/>
        </p:nvSpPr>
        <p:spPr bwMode="gray">
          <a:xfrm>
            <a:off x="312234" y="225216"/>
            <a:ext cx="8831766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fr-FR" sz="2800" dirty="0" smtClean="0"/>
              <a:t>There </a:t>
            </a:r>
            <a:r>
              <a:rPr lang="fr-FR" sz="2800" dirty="0" err="1" smtClean="0"/>
              <a:t>is</a:t>
            </a:r>
            <a:r>
              <a:rPr lang="fr-FR" sz="2800" dirty="0" smtClean="0"/>
              <a:t> a multitude of data formats/</a:t>
            </a:r>
            <a:r>
              <a:rPr lang="fr-FR" sz="2800" dirty="0" err="1" smtClean="0"/>
              <a:t>models</a:t>
            </a:r>
            <a:r>
              <a:rPr lang="fr-FR" sz="2800" dirty="0" smtClean="0"/>
              <a:t> on the Web</a:t>
            </a:r>
            <a:endParaRPr lang="fr-FR" sz="28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69" y="4589491"/>
            <a:ext cx="736442" cy="949193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9361">
            <a:off x="566453" y="2672400"/>
            <a:ext cx="873122" cy="1071559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0177">
            <a:off x="1360404" y="1414742"/>
            <a:ext cx="939268" cy="1150934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2253">
            <a:off x="2753862" y="1167536"/>
            <a:ext cx="806976" cy="1005413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3037">
            <a:off x="3297353" y="5151896"/>
            <a:ext cx="780518" cy="1005413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84759">
            <a:off x="770242" y="5006885"/>
            <a:ext cx="780518" cy="992184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524">
            <a:off x="1700641" y="5400662"/>
            <a:ext cx="767289" cy="965726"/>
          </a:xfrm>
          <a:prstGeom prst="rect">
            <a:avLst/>
          </a:prstGeom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7571" y="5113560"/>
            <a:ext cx="780518" cy="978955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2861" y="5348140"/>
            <a:ext cx="767289" cy="992184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2357" y="1248667"/>
            <a:ext cx="793747" cy="1005413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2420" y="5586423"/>
            <a:ext cx="780518" cy="992184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65481">
            <a:off x="6701965" y="1546404"/>
            <a:ext cx="806976" cy="1031871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737" y="4398947"/>
            <a:ext cx="736442" cy="949193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584" y="5261179"/>
            <a:ext cx="736442" cy="949193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30" y="4815425"/>
            <a:ext cx="736442" cy="949193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23" y="5815126"/>
            <a:ext cx="682940" cy="880234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51" y="5276422"/>
            <a:ext cx="736442" cy="949193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0010">
            <a:off x="6737233" y="5704620"/>
            <a:ext cx="736442" cy="9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60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23440" y="139071"/>
            <a:ext cx="7611520" cy="759286"/>
          </a:xfrm>
        </p:spPr>
        <p:txBody>
          <a:bodyPr/>
          <a:lstStyle/>
          <a:p>
            <a:r>
              <a:rPr lang="en-US" sz="2800" dirty="0"/>
              <a:t>Idea: just send </a:t>
            </a:r>
            <a:r>
              <a:rPr lang="en-US" sz="2800" strike="sngStrike" dirty="0"/>
              <a:t>RDF</a:t>
            </a:r>
            <a:r>
              <a:rPr lang="en-US" sz="2800" strike="sngStrike" dirty="0" smtClean="0"/>
              <a:t>!</a:t>
            </a:r>
            <a:r>
              <a:rPr lang="en-US" sz="2800" dirty="0" smtClean="0"/>
              <a:t> JSON-LD!</a:t>
            </a:r>
            <a:endParaRPr lang="en-US" sz="28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6"/>
          </p:nvPr>
        </p:nvSpPr>
        <p:spPr>
          <a:xfrm>
            <a:off x="323440" y="1149209"/>
            <a:ext cx="8208000" cy="1120162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Solution: </a:t>
            </a:r>
          </a:p>
          <a:p>
            <a:pPr marL="893763" indent="-342900">
              <a:buSzPct val="100000"/>
              <a:buFontTx/>
              <a:buChar char="-"/>
            </a:pPr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 smtClean="0">
                <a:solidFill>
                  <a:schemeClr val="accent6"/>
                </a:solidFill>
              </a:rPr>
              <a:t>to rely on *one* RDF syntax like JSON-LD 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Requires:</a:t>
            </a:r>
          </a:p>
          <a:p>
            <a:pPr marL="893763" indent="-342900">
              <a:buSzPct val="100000"/>
              <a:buFontTx/>
              <a:buChar char="-"/>
            </a:pPr>
            <a:r>
              <a:rPr lang="en-US" dirty="0" smtClean="0">
                <a:solidFill>
                  <a:schemeClr val="accent6"/>
                </a:solidFill>
              </a:rPr>
              <a:t>Global adoption of JSON-LD </a:t>
            </a:r>
          </a:p>
          <a:p>
            <a:pPr marL="893763" indent="-342900">
              <a:buSzPct val="100000"/>
              <a:buFontTx/>
              <a:buChar char="-"/>
            </a:pPr>
            <a:r>
              <a:rPr lang="en-US" dirty="0" smtClean="0">
                <a:solidFill>
                  <a:schemeClr val="accent6"/>
                </a:solidFill>
              </a:rPr>
              <a:t>Maintaining during the development or the evolution phase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2177748" y="3058422"/>
            <a:ext cx="2467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Abstract data model 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(ontology)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90" y="3704753"/>
            <a:ext cx="584451" cy="5137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45091" y="6152180"/>
            <a:ext cx="3743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+ JSON validation: </a:t>
            </a:r>
            <a:r>
              <a:rPr lang="en-US" b="1" dirty="0" smtClean="0">
                <a:solidFill>
                  <a:schemeClr val="accent1"/>
                </a:solidFill>
              </a:rPr>
              <a:t>JSON Schema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4878" y="4862396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JSON-LD Context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Flèche gauche 10"/>
          <p:cNvSpPr/>
          <p:nvPr/>
        </p:nvSpPr>
        <p:spPr>
          <a:xfrm rot="5400000">
            <a:off x="2702406" y="4660257"/>
            <a:ext cx="1418020" cy="697741"/>
          </a:xfrm>
          <a:prstGeom prst="leftArrow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42" y="5843461"/>
            <a:ext cx="697746" cy="8987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45091" y="3653785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+ RDF validation: </a:t>
            </a:r>
            <a:r>
              <a:rPr lang="en-US" b="1" dirty="0" smtClean="0">
                <a:solidFill>
                  <a:schemeClr val="accent1"/>
                </a:solidFill>
              </a:rPr>
              <a:t>SHACL/</a:t>
            </a:r>
            <a:r>
              <a:rPr lang="en-US" b="1" dirty="0" err="1" smtClean="0">
                <a:solidFill>
                  <a:schemeClr val="accent1"/>
                </a:solidFill>
              </a:rPr>
              <a:t>SHeX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 rot="20878988">
            <a:off x="4465110" y="1980878"/>
            <a:ext cx="1060583" cy="3758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Utopian</a:t>
            </a:r>
            <a:endParaRPr lang="en-US" sz="10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61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561824" y="0"/>
            <a:ext cx="7750400" cy="759286"/>
          </a:xfrm>
        </p:spPr>
        <p:txBody>
          <a:bodyPr/>
          <a:lstStyle/>
          <a:p>
            <a:r>
              <a:rPr lang="en-US" sz="3200" dirty="0" smtClean="0"/>
              <a:t>Approx. modeling </a:t>
            </a:r>
            <a:r>
              <a:rPr lang="en-US" sz="3200" dirty="0"/>
              <a:t>of the communication </a:t>
            </a:r>
            <a:r>
              <a:rPr lang="en-US" sz="3200" dirty="0" smtClean="0"/>
              <a:t>between heterogeneous </a:t>
            </a:r>
            <a:r>
              <a:rPr lang="en-US" sz="3200" dirty="0"/>
              <a:t>agents on the Web.</a:t>
            </a:r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X</a:t>
            </a: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1"/>
          <a:stretch/>
        </p:blipFill>
        <p:spPr bwMode="auto">
          <a:xfrm flipH="1">
            <a:off x="6712670" y="2231918"/>
            <a:ext cx="2202730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-78256" y="5036919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br>
              <a:rPr lang="en-US" sz="2400" dirty="0" smtClean="0"/>
            </a:br>
            <a:r>
              <a:rPr lang="en-US" dirty="0" smtClean="0"/>
              <a:t>wants to send some </a:t>
            </a:r>
            <a:r>
              <a:rPr lang="en-US" dirty="0" smtClean="0">
                <a:solidFill>
                  <a:schemeClr val="accent1"/>
                </a:solidFill>
              </a:rPr>
              <a:t>content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e.g., state of a resource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20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3183093" y="2352202"/>
            <a:ext cx="28069" cy="2007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17486" y="3339208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Generates a representation of the content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62</a:t>
            </a:fld>
            <a:endParaRPr lang="fr-FR"/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X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/>
          <a:stretch/>
        </p:blipFill>
        <p:spPr bwMode="auto">
          <a:xfrm flipH="1">
            <a:off x="6712669" y="2231918"/>
            <a:ext cx="2302121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915166" y="1019534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received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X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13" y="4409154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352202"/>
            <a:ext cx="3144" cy="200168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954621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786513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8691" y="3339208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Transmits 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the message via the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553170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35348" y="3339208"/>
            <a:ext cx="174872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Decodes and get understanding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-78256" y="5036919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br>
              <a:rPr lang="en-US" sz="2400" dirty="0" smtClean="0"/>
            </a:br>
            <a:r>
              <a:rPr lang="en-US" dirty="0" smtClean="0"/>
              <a:t>wants to send some </a:t>
            </a:r>
            <a:r>
              <a:rPr lang="en-US" dirty="0" smtClean="0">
                <a:solidFill>
                  <a:schemeClr val="accent1"/>
                </a:solidFill>
              </a:rPr>
              <a:t>content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e.g., state of a resource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  <p:sp>
        <p:nvSpPr>
          <p:cNvPr id="27" name="Espace réservé du texte 10"/>
          <p:cNvSpPr txBox="1">
            <a:spLocks/>
          </p:cNvSpPr>
          <p:nvPr/>
        </p:nvSpPr>
        <p:spPr bwMode="gray">
          <a:xfrm>
            <a:off x="561824" y="0"/>
            <a:ext cx="7750400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Approx. modeling of the communication between heterogeneous agents on the Web.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46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3183093" y="2352202"/>
            <a:ext cx="28069" cy="2007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17486" y="3339208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Generates a representation of the content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X</a:t>
            </a: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712670" y="2231918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915166" y="1019534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received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X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13" y="4409154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352202"/>
            <a:ext cx="3144" cy="200168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954621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786513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8691" y="3339208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Transmits 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the message via the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553170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35348" y="3339208"/>
            <a:ext cx="174872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Decodes and get understanding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86751" y="503691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69578" y="5444198"/>
            <a:ext cx="7949869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1"/>
                </a:solidFill>
                <a:latin typeface="Garamond" panose="02020404030301010803" pitchFamily="18" charset="0"/>
              </a:rPr>
              <a:t>Correct Content </a:t>
            </a:r>
            <a:r>
              <a:rPr lang="en-US" sz="2400" b="1" i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Conveyance </a:t>
            </a:r>
            <a:r>
              <a:rPr lang="en-US" sz="2400" b="1" dirty="0" err="1" smtClean="0">
                <a:latin typeface="Garamond" panose="02020404030301010803" pitchFamily="18" charset="0"/>
              </a:rPr>
              <a:t>iif</a:t>
            </a:r>
            <a:r>
              <a:rPr lang="en-US" sz="2400" b="1" dirty="0" smtClean="0">
                <a:latin typeface="Garamond" panose="02020404030301010803" pitchFamily="18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all </a:t>
            </a:r>
            <a:r>
              <a:rPr lang="en-US" sz="2000" dirty="0">
                <a:latin typeface="Garamond" panose="02020404030301010803" pitchFamily="18" charset="0"/>
              </a:rPr>
              <a:t>of the </a:t>
            </a:r>
            <a:r>
              <a:rPr lang="en-US" sz="2000" dirty="0" smtClean="0">
                <a:latin typeface="Garamond" panose="02020404030301010803" pitchFamily="18" charset="0"/>
              </a:rPr>
              <a:t>essential characteristics </a:t>
            </a:r>
            <a:r>
              <a:rPr lang="en-US" sz="2000" dirty="0">
                <a:latin typeface="Garamond" panose="02020404030301010803" pitchFamily="18" charset="0"/>
              </a:rPr>
              <a:t>of the </a:t>
            </a:r>
            <a:r>
              <a:rPr lang="en-US" sz="2000" dirty="0" smtClean="0">
                <a:latin typeface="Garamond" panose="02020404030301010803" pitchFamily="18" charset="0"/>
              </a:rPr>
              <a:t>content is </a:t>
            </a:r>
            <a:r>
              <a:rPr lang="en-US" sz="2000" dirty="0">
                <a:latin typeface="Garamond" panose="02020404030301010803" pitchFamily="18" charset="0"/>
              </a:rPr>
              <a:t>encoded in the </a:t>
            </a:r>
            <a:r>
              <a:rPr lang="en-US" sz="2000" dirty="0" smtClean="0">
                <a:latin typeface="Garamond" panose="02020404030301010803" pitchFamily="18" charset="0"/>
              </a:rPr>
              <a:t>message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Garamond" panose="02020404030301010803" pitchFamily="18" charset="0"/>
              </a:rPr>
              <a:t>the encoding and the decoding phase </a:t>
            </a:r>
            <a:r>
              <a:rPr lang="en-US" sz="2000" dirty="0" smtClean="0">
                <a:latin typeface="Garamond" panose="02020404030301010803" pitchFamily="18" charset="0"/>
              </a:rPr>
              <a:t>are symmetric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Garamond" panose="02020404030301010803" pitchFamily="18" charset="0"/>
              </a:rPr>
              <a:t>the message </a:t>
            </a:r>
            <a:r>
              <a:rPr lang="en-US" sz="2000" dirty="0" smtClean="0">
                <a:latin typeface="Garamond" panose="02020404030301010803" pitchFamily="18" charset="0"/>
              </a:rPr>
              <a:t>is not altered </a:t>
            </a:r>
            <a:r>
              <a:rPr lang="en-US" sz="2000" dirty="0">
                <a:latin typeface="Garamond" panose="02020404030301010803" pitchFamily="18" charset="0"/>
              </a:rPr>
              <a:t>in the transmission medium</a:t>
            </a:r>
          </a:p>
        </p:txBody>
      </p:sp>
      <p:sp>
        <p:nvSpPr>
          <p:cNvPr id="27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561824" y="0"/>
            <a:ext cx="7750400" cy="759286"/>
          </a:xfrm>
        </p:spPr>
        <p:txBody>
          <a:bodyPr/>
          <a:lstStyle/>
          <a:p>
            <a:r>
              <a:rPr lang="en-US" sz="3200" dirty="0" smtClean="0"/>
              <a:t>Approx. modeling </a:t>
            </a:r>
            <a:r>
              <a:rPr lang="en-US" sz="3200" dirty="0"/>
              <a:t>of the communication </a:t>
            </a:r>
            <a:r>
              <a:rPr lang="en-US" sz="3200" dirty="0" smtClean="0"/>
              <a:t>between heterogeneous </a:t>
            </a:r>
            <a:r>
              <a:rPr lang="en-US" sz="3200" dirty="0"/>
              <a:t>agents on the Web.</a:t>
            </a:r>
          </a:p>
        </p:txBody>
      </p:sp>
    </p:spTree>
    <p:extLst>
      <p:ext uri="{BB962C8B-B14F-4D97-AF65-F5344CB8AC3E}">
        <p14:creationId xmlns:p14="http://schemas.microsoft.com/office/powerpoint/2010/main" val="69167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3183093" y="2352202"/>
            <a:ext cx="28069" cy="2007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17486" y="3339208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Generates a representation of the content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64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438086" y="-54261"/>
            <a:ext cx="7750400" cy="759286"/>
          </a:xfrm>
        </p:spPr>
        <p:txBody>
          <a:bodyPr/>
          <a:lstStyle/>
          <a:p>
            <a:r>
              <a:rPr lang="en-US" sz="3200" dirty="0"/>
              <a:t>Assumption: </a:t>
            </a:r>
          </a:p>
          <a:p>
            <a:r>
              <a:rPr lang="en-US" sz="3200" dirty="0"/>
              <a:t>content is always a RDF graph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712670" y="2231918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915166" y="1019534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received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13" y="4409154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352202"/>
            <a:ext cx="3144" cy="200168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954621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786513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8691" y="3339208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Transmits 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the message via the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553170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35348" y="3339208"/>
            <a:ext cx="174872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Decodes and get understanding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86751" y="503691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68800" y="5443200"/>
            <a:ext cx="761227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1"/>
                </a:solidFill>
                <a:latin typeface="Garamond" panose="02020404030301010803" pitchFamily="18" charset="0"/>
              </a:rPr>
              <a:t>Correct Content </a:t>
            </a:r>
            <a:r>
              <a:rPr lang="en-US" sz="2400" b="1" i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Conveyance </a:t>
            </a:r>
            <a:r>
              <a:rPr lang="en-US" sz="2400" b="1" dirty="0" err="1" smtClean="0">
                <a:latin typeface="Garamond" panose="02020404030301010803" pitchFamily="18" charset="0"/>
              </a:rPr>
              <a:t>iif</a:t>
            </a:r>
            <a:r>
              <a:rPr lang="en-US" sz="2400" b="1" dirty="0" smtClean="0">
                <a:latin typeface="Garamond" panose="02020404030301010803" pitchFamily="18" charset="0"/>
              </a:rPr>
              <a:t>: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The </a:t>
            </a:r>
            <a:r>
              <a:rPr lang="en-US" sz="2400" dirty="0">
                <a:latin typeface="Garamond" panose="02020404030301010803" pitchFamily="18" charset="0"/>
              </a:rPr>
              <a:t>RDF graph the sender encodes is equivalent to </a:t>
            </a:r>
            <a:r>
              <a:rPr lang="en-US" sz="2400" dirty="0" smtClean="0">
                <a:latin typeface="Garamond" panose="02020404030301010803" pitchFamily="18" charset="0"/>
              </a:rPr>
              <a:t>the RDF 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graph </a:t>
            </a:r>
            <a:r>
              <a:rPr lang="en-US" sz="2400" dirty="0">
                <a:latin typeface="Garamond" panose="02020404030301010803" pitchFamily="18" charset="0"/>
              </a:rPr>
              <a:t>the receiver obtained after decoding the message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044" y="1563269"/>
            <a:ext cx="584451" cy="488321"/>
          </a:xfrm>
          <a:prstGeom prst="rect">
            <a:avLst/>
          </a:prstGeom>
        </p:spPr>
      </p:pic>
      <p:pic>
        <p:nvPicPr>
          <p:cNvPr id="38" name="Picture 2" descr="Informal graphs of the sample tripl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nformal graphs of the sample tripl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46" y="1573502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" y="1288644"/>
            <a:ext cx="2763112" cy="327963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65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1073421" y="148764"/>
            <a:ext cx="7967893" cy="759286"/>
          </a:xfrm>
        </p:spPr>
        <p:txBody>
          <a:bodyPr/>
          <a:lstStyle/>
          <a:p>
            <a:r>
              <a:rPr lang="en-US" dirty="0" smtClean="0"/>
              <a:t>Content 				Representation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286017" y="1323091"/>
            <a:ext cx="2675107" cy="3185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337411" y="1804965"/>
            <a:ext cx="5859799" cy="1815779"/>
            <a:chOff x="1188859" y="3676338"/>
            <a:chExt cx="6008354" cy="1815779"/>
          </a:xfrm>
        </p:grpSpPr>
        <p:sp>
          <p:nvSpPr>
            <p:cNvPr id="11" name="Ellipse 10"/>
            <p:cNvSpPr/>
            <p:nvPr/>
          </p:nvSpPr>
          <p:spPr>
            <a:xfrm>
              <a:off x="6730898" y="4641883"/>
              <a:ext cx="466315" cy="85023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188859" y="3676338"/>
              <a:ext cx="738264" cy="1062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/>
            <p:cNvSpPr/>
            <p:nvPr/>
          </p:nvSpPr>
          <p:spPr>
            <a:xfrm rot="1029354">
              <a:off x="1553637" y="3839225"/>
              <a:ext cx="5447668" cy="625796"/>
            </a:xfrm>
            <a:custGeom>
              <a:avLst/>
              <a:gdLst>
                <a:gd name="connsiteX0" fmla="*/ 0 w 5860026"/>
                <a:gd name="connsiteY0" fmla="*/ 678426 h 678426"/>
                <a:gd name="connsiteX1" fmla="*/ 2910349 w 5860026"/>
                <a:gd name="connsiteY1" fmla="*/ 245807 h 678426"/>
                <a:gd name="connsiteX2" fmla="*/ 5860026 w 5860026"/>
                <a:gd name="connsiteY2" fmla="*/ 0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0026" h="678426">
                  <a:moveTo>
                    <a:pt x="0" y="678426"/>
                  </a:moveTo>
                  <a:cubicBezTo>
                    <a:pt x="966839" y="518652"/>
                    <a:pt x="1933678" y="358878"/>
                    <a:pt x="2910349" y="245807"/>
                  </a:cubicBezTo>
                  <a:cubicBezTo>
                    <a:pt x="3887020" y="132736"/>
                    <a:pt x="4873523" y="66368"/>
                    <a:pt x="586002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Forme libre 13"/>
          <p:cNvSpPr/>
          <p:nvPr/>
        </p:nvSpPr>
        <p:spPr>
          <a:xfrm rot="1017218">
            <a:off x="1695504" y="2831563"/>
            <a:ext cx="5247441" cy="818572"/>
          </a:xfrm>
          <a:custGeom>
            <a:avLst/>
            <a:gdLst>
              <a:gd name="connsiteX0" fmla="*/ 0 w 5368413"/>
              <a:gd name="connsiteY0" fmla="*/ 875071 h 875071"/>
              <a:gd name="connsiteX1" fmla="*/ 2969342 w 5368413"/>
              <a:gd name="connsiteY1" fmla="*/ 481781 h 875071"/>
              <a:gd name="connsiteX2" fmla="*/ 5368413 w 5368413"/>
              <a:gd name="connsiteY2" fmla="*/ 0 h 87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8413" h="875071">
                <a:moveTo>
                  <a:pt x="0" y="875071"/>
                </a:moveTo>
                <a:cubicBezTo>
                  <a:pt x="1037303" y="751348"/>
                  <a:pt x="2074607" y="627626"/>
                  <a:pt x="2969342" y="481781"/>
                </a:cubicBezTo>
                <a:cubicBezTo>
                  <a:pt x="3864078" y="335936"/>
                  <a:pt x="4616245" y="167968"/>
                  <a:pt x="536841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07619" y="45882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RDF Graphs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78" y="4599519"/>
            <a:ext cx="323850" cy="361950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6369346" y="458186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Typed</a:t>
            </a:r>
            <a:r>
              <a:rPr lang="fr-FR" dirty="0" smtClean="0"/>
              <a:t> octet </a:t>
            </a:r>
            <a:r>
              <a:rPr lang="fr-FR" dirty="0" err="1" smtClean="0"/>
              <a:t>streams</a:t>
            </a:r>
            <a:endParaRPr lang="fr-FR" dirty="0" smtClean="0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792" y="4588267"/>
            <a:ext cx="285750" cy="3238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07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" y="1288644"/>
            <a:ext cx="2763112" cy="327963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66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RDF Presentations</a:t>
            </a:r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6286017" y="1323091"/>
            <a:ext cx="2675107" cy="3185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337411" y="1804965"/>
            <a:ext cx="5859799" cy="1815779"/>
            <a:chOff x="1188859" y="3676338"/>
            <a:chExt cx="6008354" cy="1815779"/>
          </a:xfrm>
        </p:grpSpPr>
        <p:sp>
          <p:nvSpPr>
            <p:cNvPr id="11" name="Ellipse 10"/>
            <p:cNvSpPr/>
            <p:nvPr/>
          </p:nvSpPr>
          <p:spPr>
            <a:xfrm>
              <a:off x="6730898" y="4641883"/>
              <a:ext cx="466315" cy="85023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188859" y="3676338"/>
              <a:ext cx="738264" cy="1062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/>
            <p:cNvSpPr/>
            <p:nvPr/>
          </p:nvSpPr>
          <p:spPr>
            <a:xfrm rot="1029354">
              <a:off x="1553637" y="3839225"/>
              <a:ext cx="5447668" cy="625796"/>
            </a:xfrm>
            <a:custGeom>
              <a:avLst/>
              <a:gdLst>
                <a:gd name="connsiteX0" fmla="*/ 0 w 5860026"/>
                <a:gd name="connsiteY0" fmla="*/ 678426 h 678426"/>
                <a:gd name="connsiteX1" fmla="*/ 2910349 w 5860026"/>
                <a:gd name="connsiteY1" fmla="*/ 245807 h 678426"/>
                <a:gd name="connsiteX2" fmla="*/ 5860026 w 5860026"/>
                <a:gd name="connsiteY2" fmla="*/ 0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0026" h="678426">
                  <a:moveTo>
                    <a:pt x="0" y="678426"/>
                  </a:moveTo>
                  <a:cubicBezTo>
                    <a:pt x="966839" y="518652"/>
                    <a:pt x="1933678" y="358878"/>
                    <a:pt x="2910349" y="245807"/>
                  </a:cubicBezTo>
                  <a:cubicBezTo>
                    <a:pt x="3887020" y="132736"/>
                    <a:pt x="4873523" y="66368"/>
                    <a:pt x="586002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Forme libre 13"/>
          <p:cNvSpPr/>
          <p:nvPr/>
        </p:nvSpPr>
        <p:spPr>
          <a:xfrm rot="1017218">
            <a:off x="1695504" y="2831563"/>
            <a:ext cx="5247441" cy="818572"/>
          </a:xfrm>
          <a:custGeom>
            <a:avLst/>
            <a:gdLst>
              <a:gd name="connsiteX0" fmla="*/ 0 w 5368413"/>
              <a:gd name="connsiteY0" fmla="*/ 875071 h 875071"/>
              <a:gd name="connsiteX1" fmla="*/ 2969342 w 5368413"/>
              <a:gd name="connsiteY1" fmla="*/ 481781 h 875071"/>
              <a:gd name="connsiteX2" fmla="*/ 5368413 w 5368413"/>
              <a:gd name="connsiteY2" fmla="*/ 0 h 87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8413" h="875071">
                <a:moveTo>
                  <a:pt x="0" y="875071"/>
                </a:moveTo>
                <a:cubicBezTo>
                  <a:pt x="1037303" y="751348"/>
                  <a:pt x="2074607" y="627626"/>
                  <a:pt x="2969342" y="481781"/>
                </a:cubicBezTo>
                <a:cubicBezTo>
                  <a:pt x="3864078" y="335936"/>
                  <a:pt x="4616245" y="167968"/>
                  <a:pt x="536841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07619" y="45882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RDF Graphs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3"/>
          <a:srcRect r="42360"/>
          <a:stretch/>
        </p:blipFill>
        <p:spPr>
          <a:xfrm>
            <a:off x="258855" y="6497416"/>
            <a:ext cx="3600675" cy="32163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978" y="4599519"/>
            <a:ext cx="323850" cy="3619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0" y="5632849"/>
            <a:ext cx="29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RDF Presentation</a:t>
            </a:r>
            <a:endParaRPr lang="en-US" sz="2800" b="1" dirty="0">
              <a:latin typeface="Garamond" panose="02020404030301010803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3"/>
          <a:srcRect l="64653"/>
          <a:stretch/>
        </p:blipFill>
        <p:spPr>
          <a:xfrm>
            <a:off x="2230120" y="6156069"/>
            <a:ext cx="2208089" cy="32163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3"/>
          <a:srcRect r="68444"/>
          <a:stretch/>
        </p:blipFill>
        <p:spPr>
          <a:xfrm>
            <a:off x="258855" y="6156069"/>
            <a:ext cx="1971265" cy="321637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6369346" y="458186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Typed</a:t>
            </a:r>
            <a:r>
              <a:rPr lang="fr-FR" dirty="0" smtClean="0"/>
              <a:t> octet </a:t>
            </a:r>
            <a:r>
              <a:rPr lang="fr-FR" dirty="0" err="1" smtClean="0"/>
              <a:t>streams</a:t>
            </a:r>
            <a:endParaRPr lang="fr-FR" dirty="0" smtClean="0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792" y="4588267"/>
            <a:ext cx="285750" cy="323850"/>
          </a:xfrm>
          <a:prstGeom prst="rect">
            <a:avLst/>
          </a:prstGeom>
        </p:spPr>
      </p:pic>
      <p:cxnSp>
        <p:nvCxnSpPr>
          <p:cNvPr id="38" name="Connecteur droit avec flèche 37"/>
          <p:cNvCxnSpPr/>
          <p:nvPr/>
        </p:nvCxnSpPr>
        <p:spPr>
          <a:xfrm>
            <a:off x="1798320" y="2145792"/>
            <a:ext cx="5181924" cy="896112"/>
          </a:xfrm>
          <a:prstGeom prst="straightConnector1">
            <a:avLst/>
          </a:prstGeom>
          <a:ln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1682496" y="2554224"/>
            <a:ext cx="5370576" cy="762000"/>
          </a:xfrm>
          <a:prstGeom prst="straightConnector1">
            <a:avLst/>
          </a:prstGeom>
          <a:ln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1690181" y="2554224"/>
            <a:ext cx="5240971" cy="877824"/>
          </a:xfrm>
          <a:prstGeom prst="straightConnector1">
            <a:avLst/>
          </a:prstGeom>
          <a:ln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788" y="2638075"/>
            <a:ext cx="1524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5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" y="1288644"/>
            <a:ext cx="2763112" cy="327963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67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Lifting, lowering, validating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286017" y="1323091"/>
            <a:ext cx="2675107" cy="3185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337411" y="1804965"/>
            <a:ext cx="5859799" cy="1815779"/>
            <a:chOff x="1188859" y="3676338"/>
            <a:chExt cx="6008354" cy="1815779"/>
          </a:xfrm>
        </p:grpSpPr>
        <p:sp>
          <p:nvSpPr>
            <p:cNvPr id="11" name="Ellipse 10"/>
            <p:cNvSpPr/>
            <p:nvPr/>
          </p:nvSpPr>
          <p:spPr>
            <a:xfrm>
              <a:off x="6730898" y="4641883"/>
              <a:ext cx="466315" cy="85023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188859" y="3676338"/>
              <a:ext cx="738264" cy="1062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/>
            <p:cNvSpPr/>
            <p:nvPr/>
          </p:nvSpPr>
          <p:spPr>
            <a:xfrm rot="1029354">
              <a:off x="1553637" y="3839225"/>
              <a:ext cx="5447668" cy="625796"/>
            </a:xfrm>
            <a:custGeom>
              <a:avLst/>
              <a:gdLst>
                <a:gd name="connsiteX0" fmla="*/ 0 w 5860026"/>
                <a:gd name="connsiteY0" fmla="*/ 678426 h 678426"/>
                <a:gd name="connsiteX1" fmla="*/ 2910349 w 5860026"/>
                <a:gd name="connsiteY1" fmla="*/ 245807 h 678426"/>
                <a:gd name="connsiteX2" fmla="*/ 5860026 w 5860026"/>
                <a:gd name="connsiteY2" fmla="*/ 0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0026" h="678426">
                  <a:moveTo>
                    <a:pt x="0" y="678426"/>
                  </a:moveTo>
                  <a:cubicBezTo>
                    <a:pt x="966839" y="518652"/>
                    <a:pt x="1933678" y="358878"/>
                    <a:pt x="2910349" y="245807"/>
                  </a:cubicBezTo>
                  <a:cubicBezTo>
                    <a:pt x="3887020" y="132736"/>
                    <a:pt x="4873523" y="66368"/>
                    <a:pt x="586002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Forme libre 13"/>
          <p:cNvSpPr/>
          <p:nvPr/>
        </p:nvSpPr>
        <p:spPr>
          <a:xfrm rot="1017218">
            <a:off x="1695504" y="2831563"/>
            <a:ext cx="5247441" cy="818572"/>
          </a:xfrm>
          <a:custGeom>
            <a:avLst/>
            <a:gdLst>
              <a:gd name="connsiteX0" fmla="*/ 0 w 5368413"/>
              <a:gd name="connsiteY0" fmla="*/ 875071 h 875071"/>
              <a:gd name="connsiteX1" fmla="*/ 2969342 w 5368413"/>
              <a:gd name="connsiteY1" fmla="*/ 481781 h 875071"/>
              <a:gd name="connsiteX2" fmla="*/ 5368413 w 5368413"/>
              <a:gd name="connsiteY2" fmla="*/ 0 h 87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8413" h="875071">
                <a:moveTo>
                  <a:pt x="0" y="875071"/>
                </a:moveTo>
                <a:cubicBezTo>
                  <a:pt x="1037303" y="751348"/>
                  <a:pt x="2074607" y="627626"/>
                  <a:pt x="2969342" y="481781"/>
                </a:cubicBezTo>
                <a:cubicBezTo>
                  <a:pt x="3864078" y="335936"/>
                  <a:pt x="4616245" y="167968"/>
                  <a:pt x="536841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07619" y="45882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RDF Graphs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369346" y="458186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Typed</a:t>
            </a:r>
            <a:r>
              <a:rPr lang="fr-FR" dirty="0" smtClean="0"/>
              <a:t> octet </a:t>
            </a:r>
            <a:r>
              <a:rPr lang="fr-FR" dirty="0" err="1" smtClean="0"/>
              <a:t>streams</a:t>
            </a:r>
            <a:endParaRPr lang="fr-FR" dirty="0" smtClean="0"/>
          </a:p>
        </p:txBody>
      </p:sp>
      <p:sp>
        <p:nvSpPr>
          <p:cNvPr id="17" name="Flèche droite 16"/>
          <p:cNvSpPr/>
          <p:nvPr/>
        </p:nvSpPr>
        <p:spPr>
          <a:xfrm rot="594609">
            <a:off x="3886621" y="1925304"/>
            <a:ext cx="1535766" cy="2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 rot="588495">
            <a:off x="4225653" y="1538556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Lowering</a:t>
            </a:r>
            <a:endParaRPr lang="fr-FR" sz="1600" dirty="0"/>
          </a:p>
        </p:txBody>
      </p:sp>
      <p:sp>
        <p:nvSpPr>
          <p:cNvPr id="19" name="Flèche droite 18"/>
          <p:cNvSpPr/>
          <p:nvPr/>
        </p:nvSpPr>
        <p:spPr>
          <a:xfrm rot="11434931">
            <a:off x="3684699" y="3417770"/>
            <a:ext cx="1535766" cy="2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1104202" y="2871190"/>
            <a:ext cx="1067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Validation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725484" y="3556003"/>
            <a:ext cx="249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Representation</a:t>
            </a:r>
            <a:r>
              <a:rPr lang="fr-FR" sz="1600" dirty="0" smtClean="0"/>
              <a:t> validation</a:t>
            </a:r>
          </a:p>
        </p:txBody>
      </p:sp>
      <p:sp>
        <p:nvSpPr>
          <p:cNvPr id="23" name="ZoneTexte 22"/>
          <p:cNvSpPr txBox="1"/>
          <p:nvPr/>
        </p:nvSpPr>
        <p:spPr>
          <a:xfrm rot="588495">
            <a:off x="4040591" y="370244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Lifting</a:t>
            </a:r>
            <a:endParaRPr lang="fr-FR" sz="1600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792" y="4588267"/>
            <a:ext cx="285750" cy="323850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978" y="4599519"/>
            <a:ext cx="323850" cy="3619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0" y="5537599"/>
            <a:ext cx="84803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Garamond" panose="02020404030301010803" pitchFamily="18" charset="0"/>
              </a:rPr>
              <a:t>Lifting </a:t>
            </a:r>
            <a:r>
              <a:rPr lang="en-US" sz="2000" b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rule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maps all the </a:t>
            </a:r>
            <a:r>
              <a:rPr lang="en-US" sz="2000" i="1" dirty="0" err="1" smtClean="0">
                <a:solidFill>
                  <a:schemeClr val="accent6"/>
                </a:solidFill>
                <a:latin typeface="Garamond" panose="02020404030301010803" pitchFamily="18" charset="0"/>
              </a:rPr>
              <a:t>tos</a:t>
            </a:r>
            <a:r>
              <a:rPr lang="en-US" sz="2000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 in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p to their corresponding graph (unique</a:t>
            </a:r>
            <a:r>
              <a:rPr lang="en-US" sz="2000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)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Garamond" panose="02020404030301010803" pitchFamily="18" charset="0"/>
              </a:rPr>
              <a:t>Lowering </a:t>
            </a:r>
            <a:r>
              <a:rPr lang="en-US" sz="2000" b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rule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maps all the graphs in p to a *chosen* corresponding typed stream</a:t>
            </a:r>
          </a:p>
          <a:p>
            <a:r>
              <a:rPr lang="en-US" sz="2000" b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Validation rule</a:t>
            </a:r>
            <a:r>
              <a:rPr lang="en-US" sz="2000" b="1" dirty="0" smtClean="0">
                <a:latin typeface="Garamond" panose="02020404030301010803" pitchFamily="18" charset="0"/>
              </a:rPr>
              <a:t> </a:t>
            </a:r>
            <a:r>
              <a:rPr lang="en-US" sz="2000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checks if there is a pair with that graph</a:t>
            </a:r>
          </a:p>
          <a:p>
            <a:r>
              <a:rPr lang="en-US" sz="2000" b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Representation validation rule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checks if there is a </a:t>
            </a:r>
            <a:r>
              <a:rPr lang="en-US" sz="2000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pair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with that </a:t>
            </a:r>
            <a:r>
              <a:rPr lang="en-US" sz="2000" i="1" dirty="0" err="1">
                <a:solidFill>
                  <a:schemeClr val="accent6"/>
                </a:solidFill>
                <a:latin typeface="Garamond" panose="02020404030301010803" pitchFamily="18" charset="0"/>
              </a:rPr>
              <a:t>tos</a:t>
            </a:r>
            <a:endParaRPr lang="en-US" sz="2000" dirty="0">
              <a:solidFill>
                <a:schemeClr val="accent6"/>
              </a:solidFill>
              <a:latin typeface="Garamond" panose="02020404030301010803" pitchFamily="18" charset="0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88" y="2638075"/>
            <a:ext cx="1524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" y="1288644"/>
            <a:ext cx="2763112" cy="327963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68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09224" y="-29308"/>
            <a:ext cx="7020000" cy="759286"/>
          </a:xfrm>
        </p:spPr>
        <p:txBody>
          <a:bodyPr/>
          <a:lstStyle/>
          <a:p>
            <a:r>
              <a:rPr lang="en-US" sz="3200" dirty="0" smtClean="0"/>
              <a:t>+ </a:t>
            </a:r>
            <a:r>
              <a:rPr lang="en-US" sz="3200" dirty="0" err="1" smtClean="0"/>
              <a:t>categorisation</a:t>
            </a:r>
            <a:r>
              <a:rPr lang="en-US" sz="3200" dirty="0" smtClean="0"/>
              <a:t> of tools</a:t>
            </a:r>
          </a:p>
          <a:p>
            <a:r>
              <a:rPr lang="en-US" sz="3200" dirty="0" smtClean="0"/>
              <a:t>+ analysis of RDF </a:t>
            </a:r>
            <a:r>
              <a:rPr lang="en-US" sz="3200" dirty="0"/>
              <a:t>formats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286017" y="1323091"/>
            <a:ext cx="2675107" cy="3185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337411" y="1804965"/>
            <a:ext cx="5859799" cy="1815779"/>
            <a:chOff x="1188859" y="3676338"/>
            <a:chExt cx="6008354" cy="1815779"/>
          </a:xfrm>
        </p:grpSpPr>
        <p:sp>
          <p:nvSpPr>
            <p:cNvPr id="11" name="Ellipse 10"/>
            <p:cNvSpPr/>
            <p:nvPr/>
          </p:nvSpPr>
          <p:spPr>
            <a:xfrm>
              <a:off x="6730898" y="4641883"/>
              <a:ext cx="466315" cy="85023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188859" y="3676338"/>
              <a:ext cx="738264" cy="1062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/>
            <p:cNvSpPr/>
            <p:nvPr/>
          </p:nvSpPr>
          <p:spPr>
            <a:xfrm rot="1029354">
              <a:off x="1553637" y="3839225"/>
              <a:ext cx="5447668" cy="625796"/>
            </a:xfrm>
            <a:custGeom>
              <a:avLst/>
              <a:gdLst>
                <a:gd name="connsiteX0" fmla="*/ 0 w 5860026"/>
                <a:gd name="connsiteY0" fmla="*/ 678426 h 678426"/>
                <a:gd name="connsiteX1" fmla="*/ 2910349 w 5860026"/>
                <a:gd name="connsiteY1" fmla="*/ 245807 h 678426"/>
                <a:gd name="connsiteX2" fmla="*/ 5860026 w 5860026"/>
                <a:gd name="connsiteY2" fmla="*/ 0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0026" h="678426">
                  <a:moveTo>
                    <a:pt x="0" y="678426"/>
                  </a:moveTo>
                  <a:cubicBezTo>
                    <a:pt x="966839" y="518652"/>
                    <a:pt x="1933678" y="358878"/>
                    <a:pt x="2910349" y="245807"/>
                  </a:cubicBezTo>
                  <a:cubicBezTo>
                    <a:pt x="3887020" y="132736"/>
                    <a:pt x="4873523" y="66368"/>
                    <a:pt x="586002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Forme libre 13"/>
          <p:cNvSpPr/>
          <p:nvPr/>
        </p:nvSpPr>
        <p:spPr>
          <a:xfrm rot="1017218">
            <a:off x="1695504" y="2831563"/>
            <a:ext cx="5247441" cy="818572"/>
          </a:xfrm>
          <a:custGeom>
            <a:avLst/>
            <a:gdLst>
              <a:gd name="connsiteX0" fmla="*/ 0 w 5368413"/>
              <a:gd name="connsiteY0" fmla="*/ 875071 h 875071"/>
              <a:gd name="connsiteX1" fmla="*/ 2969342 w 5368413"/>
              <a:gd name="connsiteY1" fmla="*/ 481781 h 875071"/>
              <a:gd name="connsiteX2" fmla="*/ 5368413 w 5368413"/>
              <a:gd name="connsiteY2" fmla="*/ 0 h 87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8413" h="875071">
                <a:moveTo>
                  <a:pt x="0" y="875071"/>
                </a:moveTo>
                <a:cubicBezTo>
                  <a:pt x="1037303" y="751348"/>
                  <a:pt x="2074607" y="627626"/>
                  <a:pt x="2969342" y="481781"/>
                </a:cubicBezTo>
                <a:cubicBezTo>
                  <a:pt x="3864078" y="335936"/>
                  <a:pt x="4616245" y="167968"/>
                  <a:pt x="536841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07619" y="45882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RDF Graphs</a:t>
            </a:r>
          </a:p>
        </p:txBody>
      </p:sp>
      <p:sp>
        <p:nvSpPr>
          <p:cNvPr id="17" name="Flèche droite 16"/>
          <p:cNvSpPr/>
          <p:nvPr/>
        </p:nvSpPr>
        <p:spPr>
          <a:xfrm rot="594609">
            <a:off x="3886621" y="1925304"/>
            <a:ext cx="1535766" cy="2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 rot="588495">
            <a:off x="4045053" y="931431"/>
            <a:ext cx="2051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Lowering</a:t>
            </a:r>
            <a:endParaRPr lang="fr-FR" sz="1600" dirty="0"/>
          </a:p>
          <a:p>
            <a:r>
              <a:rPr lang="fr-FR" sz="1600" dirty="0" smtClean="0"/>
              <a:t>- STTL</a:t>
            </a:r>
          </a:p>
          <a:p>
            <a:r>
              <a:rPr lang="fr-FR" sz="1600" dirty="0"/>
              <a:t>- </a:t>
            </a:r>
            <a:r>
              <a:rPr lang="fr-FR" sz="1600" dirty="0" smtClean="0"/>
              <a:t>SPARQL-</a:t>
            </a:r>
            <a:r>
              <a:rPr lang="fr-FR" sz="1600" dirty="0" err="1" smtClean="0"/>
              <a:t>Generate</a:t>
            </a:r>
            <a:endParaRPr lang="fr-FR" sz="1600" dirty="0" smtClean="0"/>
          </a:p>
          <a:p>
            <a:r>
              <a:rPr lang="fr-FR" sz="1600" dirty="0" smtClean="0"/>
              <a:t>- ad hoc code...</a:t>
            </a:r>
            <a:endParaRPr lang="fr-FR" sz="1600" dirty="0"/>
          </a:p>
        </p:txBody>
      </p:sp>
      <p:sp>
        <p:nvSpPr>
          <p:cNvPr id="19" name="Flèche droite 18"/>
          <p:cNvSpPr/>
          <p:nvPr/>
        </p:nvSpPr>
        <p:spPr>
          <a:xfrm rot="11434931">
            <a:off x="3684699" y="3417770"/>
            <a:ext cx="1535766" cy="2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1104202" y="2871190"/>
            <a:ext cx="1601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Validation</a:t>
            </a:r>
          </a:p>
          <a:p>
            <a:r>
              <a:rPr lang="fr-FR" sz="1600" dirty="0" smtClean="0"/>
              <a:t>- SHACL</a:t>
            </a:r>
          </a:p>
          <a:p>
            <a:r>
              <a:rPr lang="fr-FR" sz="1600" dirty="0" smtClean="0"/>
              <a:t>- </a:t>
            </a:r>
            <a:r>
              <a:rPr lang="fr-FR" sz="1600" dirty="0" err="1" smtClean="0"/>
              <a:t>ShEx</a:t>
            </a:r>
            <a:endParaRPr lang="fr-FR" sz="1600" dirty="0" smtClean="0"/>
          </a:p>
          <a:p>
            <a:r>
              <a:rPr lang="fr-FR" sz="1600" dirty="0" smtClean="0"/>
              <a:t>- SPIN</a:t>
            </a:r>
          </a:p>
          <a:p>
            <a:r>
              <a:rPr lang="fr-FR" sz="1600" dirty="0" smtClean="0"/>
              <a:t>- ad </a:t>
            </a:r>
            <a:r>
              <a:rPr lang="fr-FR" sz="1600" dirty="0"/>
              <a:t>hoc code...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725484" y="3556003"/>
            <a:ext cx="24961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Representation</a:t>
            </a:r>
            <a:r>
              <a:rPr lang="fr-FR" sz="1600" dirty="0" smtClean="0"/>
              <a:t> validation</a:t>
            </a:r>
          </a:p>
          <a:p>
            <a:r>
              <a:rPr lang="fr-FR" sz="1600" dirty="0" smtClean="0"/>
              <a:t>- JSON </a:t>
            </a:r>
            <a:r>
              <a:rPr lang="fr-FR" sz="1600" dirty="0" err="1" smtClean="0"/>
              <a:t>Schema</a:t>
            </a:r>
            <a:endParaRPr lang="fr-FR" sz="1600" dirty="0" smtClean="0"/>
          </a:p>
          <a:p>
            <a:r>
              <a:rPr lang="fr-FR" sz="1600" dirty="0" smtClean="0"/>
              <a:t>- XML </a:t>
            </a:r>
            <a:r>
              <a:rPr lang="fr-FR" sz="1600" dirty="0" err="1" smtClean="0"/>
              <a:t>Schema</a:t>
            </a:r>
            <a:endParaRPr lang="fr-FR" sz="1600" dirty="0" smtClean="0"/>
          </a:p>
          <a:p>
            <a:r>
              <a:rPr lang="fr-FR" sz="1600" dirty="0"/>
              <a:t>- </a:t>
            </a:r>
            <a:r>
              <a:rPr lang="fr-FR" sz="1600" dirty="0" smtClean="0"/>
              <a:t> ad </a:t>
            </a:r>
            <a:r>
              <a:rPr lang="fr-FR" sz="1600" dirty="0"/>
              <a:t>hoc code...</a:t>
            </a:r>
          </a:p>
        </p:txBody>
      </p:sp>
      <p:sp>
        <p:nvSpPr>
          <p:cNvPr id="23" name="ZoneTexte 22"/>
          <p:cNvSpPr txBox="1"/>
          <p:nvPr/>
        </p:nvSpPr>
        <p:spPr>
          <a:xfrm rot="588495">
            <a:off x="3686962" y="3719254"/>
            <a:ext cx="20513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Lifting</a:t>
            </a:r>
            <a:endParaRPr lang="fr-FR" sz="1600" dirty="0"/>
          </a:p>
          <a:p>
            <a:r>
              <a:rPr lang="fr-FR" sz="1600" dirty="0" smtClean="0"/>
              <a:t>- XSLT</a:t>
            </a:r>
          </a:p>
          <a:p>
            <a:r>
              <a:rPr lang="fr-FR" sz="1600" dirty="0" smtClean="0"/>
              <a:t>- </a:t>
            </a:r>
            <a:r>
              <a:rPr lang="fr-FR" sz="1600" dirty="0" err="1" smtClean="0"/>
              <a:t>Triplifiers</a:t>
            </a:r>
            <a:endParaRPr lang="fr-FR" sz="1600" dirty="0" smtClean="0"/>
          </a:p>
          <a:p>
            <a:r>
              <a:rPr lang="fr-FR" sz="1600" dirty="0" smtClean="0"/>
              <a:t>- SPARQL-</a:t>
            </a:r>
            <a:r>
              <a:rPr lang="fr-FR" sz="1600" dirty="0" err="1" smtClean="0"/>
              <a:t>Generate</a:t>
            </a:r>
            <a:endParaRPr lang="fr-FR" sz="1600" dirty="0" smtClean="0"/>
          </a:p>
          <a:p>
            <a:r>
              <a:rPr lang="fr-FR" sz="1600" dirty="0" smtClean="0"/>
              <a:t>- RML</a:t>
            </a:r>
          </a:p>
          <a:p>
            <a:r>
              <a:rPr lang="fr-FR" sz="1600" dirty="0" smtClean="0"/>
              <a:t>- ad hoc code...</a:t>
            </a:r>
            <a:endParaRPr lang="fr-FR" sz="16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78" y="4599519"/>
            <a:ext cx="323850" cy="361950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69346" y="458186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Typed</a:t>
            </a:r>
            <a:r>
              <a:rPr lang="fr-FR" dirty="0" smtClean="0"/>
              <a:t> octet </a:t>
            </a:r>
            <a:r>
              <a:rPr lang="fr-FR" dirty="0" err="1" smtClean="0"/>
              <a:t>streams</a:t>
            </a:r>
            <a:endParaRPr lang="fr-FR" dirty="0" smtClean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792" y="4588267"/>
            <a:ext cx="285750" cy="3238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7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69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Usage scenarios on the Web</a:t>
            </a:r>
          </a:p>
        </p:txBody>
      </p:sp>
      <p:sp>
        <p:nvSpPr>
          <p:cNvPr id="6" name="Pensées 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86751" y="503691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pic>
        <p:nvPicPr>
          <p:cNvPr id="1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712670" y="2231918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669862" y="3351939"/>
            <a:ext cx="6478184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The sender can be…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err="1">
                <a:solidFill>
                  <a:schemeClr val="accent6"/>
                </a:solidFill>
                <a:latin typeface="Garamond" panose="02020404030301010803" pitchFamily="18" charset="0"/>
              </a:rPr>
              <a:t>Req</a:t>
            </a:r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/Res: client sends some content to the server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err="1">
                <a:solidFill>
                  <a:schemeClr val="accent6"/>
                </a:solidFill>
                <a:latin typeface="Garamond" panose="02020404030301010803" pitchFamily="18" charset="0"/>
              </a:rPr>
              <a:t>Req</a:t>
            </a:r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/Res: server responds to the client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Pub/Sub: client broadcasts some content to its 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subscribers</a:t>
            </a:r>
          </a:p>
          <a:p>
            <a:pPr defTabSz="355600"/>
            <a:endParaRPr lang="en-US" dirty="0">
              <a:solidFill>
                <a:schemeClr val="accent6"/>
              </a:solidFill>
              <a:latin typeface="Garamond" panose="02020404030301010803" pitchFamily="18" charset="0"/>
            </a:endParaRPr>
          </a:p>
          <a:p>
            <a:r>
              <a:rPr lang="en-US" b="1" dirty="0" smtClean="0">
                <a:latin typeface="Garamond" panose="02020404030301010803" pitchFamily="18" charset="0"/>
              </a:rPr>
              <a:t>Both agents can also…</a:t>
            </a:r>
            <a:endParaRPr lang="en-US" b="1" dirty="0">
              <a:latin typeface="Garamond" panose="02020404030301010803" pitchFamily="18" charset="0"/>
            </a:endParaRP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be constrained </a:t>
            </a:r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in some 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ways (battery, storage, </a:t>
            </a:r>
            <a:r>
              <a:rPr lang="en-US" dirty="0" err="1" smtClean="0">
                <a:solidFill>
                  <a:schemeClr val="accent6"/>
                </a:solidFill>
                <a:latin typeface="Garamond" panose="02020404030301010803" pitchFamily="18" charset="0"/>
              </a:rPr>
              <a:t>comput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,…)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implement some </a:t>
            </a:r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of the principles we 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devise (be </a:t>
            </a:r>
            <a:r>
              <a:rPr lang="en-US" i="1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semantically flexible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)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rely on a third party to operate lifting/lowering/…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  <p:pic>
        <p:nvPicPr>
          <p:cNvPr id="14" name="Picture 2" descr="Informal graphs of the sample tripl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5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61" name="Forme libre 60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2" name="Forme libre 61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3" name="Forme libre 62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4" name="Forme libre 63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5" name="Forme libre 64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6" name="Forme libre 65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7" name="Forme libre 66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8" name="Forme libre 67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9" name="Forme libre 68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7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88424" y="6420019"/>
            <a:ext cx="652890" cy="404812"/>
          </a:xfrm>
        </p:spPr>
        <p:txBody>
          <a:bodyPr/>
          <a:lstStyle/>
          <a:p>
            <a:fld id="{55EA0580-9EC1-4693-AE80-F8FA8A20CA30}" type="slidenum">
              <a:rPr lang="en-US" smtClean="0"/>
              <a:t>7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  <p:sp>
        <p:nvSpPr>
          <p:cNvPr id="73" name="Espace réservé du texte 2"/>
          <p:cNvSpPr txBox="1">
            <a:spLocks/>
          </p:cNvSpPr>
          <p:nvPr/>
        </p:nvSpPr>
        <p:spPr bwMode="gray">
          <a:xfrm>
            <a:off x="85725" y="108746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/>
              <a:t>Key </a:t>
            </a:r>
            <a:r>
              <a:rPr lang="fr-FR" sz="3200" dirty="0" err="1" smtClean="0"/>
              <a:t>step</a:t>
            </a:r>
            <a:r>
              <a:rPr lang="fr-FR" sz="3200" dirty="0" smtClean="0"/>
              <a:t>: </a:t>
            </a:r>
            <a:r>
              <a:rPr lang="fr-FR" sz="3200" dirty="0" err="1" smtClean="0"/>
              <a:t>generate</a:t>
            </a:r>
            <a:r>
              <a:rPr lang="fr-FR" sz="3200" dirty="0" smtClean="0"/>
              <a:t> </a:t>
            </a:r>
            <a:r>
              <a:rPr lang="fr-FR" sz="3200" dirty="0" err="1" smtClean="0"/>
              <a:t>some</a:t>
            </a:r>
            <a:r>
              <a:rPr lang="fr-FR" sz="3200" dirty="0" smtClean="0"/>
              <a:t> RDF</a:t>
            </a:r>
          </a:p>
        </p:txBody>
      </p:sp>
    </p:spTree>
    <p:extLst>
      <p:ext uri="{BB962C8B-B14F-4D97-AF65-F5344CB8AC3E}">
        <p14:creationId xmlns:p14="http://schemas.microsoft.com/office/powerpoint/2010/main" val="22846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necteur droit avec flèche 43"/>
          <p:cNvCxnSpPr/>
          <p:nvPr/>
        </p:nvCxnSpPr>
        <p:spPr>
          <a:xfrm>
            <a:off x="3190240" y="2814320"/>
            <a:ext cx="20320" cy="115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1056640" y="139071"/>
            <a:ext cx="6947760" cy="759286"/>
          </a:xfrm>
        </p:spPr>
        <p:txBody>
          <a:bodyPr/>
          <a:lstStyle/>
          <a:p>
            <a:r>
              <a:rPr lang="en-US" sz="3200" dirty="0"/>
              <a:t>Scenario 1: server/publisher sends its message to a </a:t>
            </a:r>
            <a:r>
              <a:rPr lang="en-US" sz="3200" dirty="0" smtClean="0"/>
              <a:t>client/subscriber</a:t>
            </a:r>
            <a:endParaRPr lang="en-US" sz="3200" dirty="0"/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/>
          <a:stretch/>
        </p:blipFill>
        <p:spPr bwMode="auto">
          <a:xfrm flipH="1">
            <a:off x="6712669" y="2231918"/>
            <a:ext cx="2302121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478478" y="5036919"/>
            <a:ext cx="160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client/</a:t>
            </a:r>
          </a:p>
          <a:p>
            <a:pPr algn="ctr"/>
            <a:r>
              <a:rPr lang="en-US" sz="2400" dirty="0" smtClean="0"/>
              <a:t>subscriber</a:t>
            </a:r>
            <a:endParaRPr lang="en-US" sz="24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814320"/>
            <a:ext cx="0" cy="115824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935348" y="3317775"/>
            <a:ext cx="174872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How to lift ?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32063" y="5036919"/>
            <a:ext cx="1436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server/</a:t>
            </a:r>
          </a:p>
          <a:p>
            <a:pPr algn="ctr"/>
            <a:r>
              <a:rPr lang="en-US" sz="2400" dirty="0" smtClean="0"/>
              <a:t>publisher</a:t>
            </a:r>
            <a:endParaRPr lang="en-US" dirty="0"/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13504" y="5835618"/>
            <a:ext cx="864841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receiver discovers </a:t>
            </a:r>
            <a:r>
              <a:rPr lang="en-US" sz="2800" dirty="0">
                <a:latin typeface="Garamond" panose="02020404030301010803" pitchFamily="18" charset="0"/>
              </a:rPr>
              <a:t>how to </a:t>
            </a:r>
            <a:r>
              <a:rPr lang="en-US" sz="2800" dirty="0" smtClean="0">
                <a:latin typeface="Garamond" panose="02020404030301010803" pitchFamily="18" charset="0"/>
              </a:rPr>
              <a:t>lift (from the sender, or elsewhere)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sender can be constrained… / receiver can be constrained…</a:t>
            </a:r>
            <a:endParaRPr lang="en-US" sz="2800" dirty="0">
              <a:latin typeface="Garamond" panose="02020404030301010803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97304" y="3512676"/>
            <a:ext cx="2208714" cy="792874"/>
          </a:xfrm>
          <a:prstGeom prst="wedgeRectCallout">
            <a:avLst>
              <a:gd name="adj1" fmla="val -67026"/>
              <a:gd name="adj2" fmla="val -49335"/>
            </a:avLst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lowered this way, just lift accordingly</a:t>
            </a:r>
            <a:endParaRPr lang="en-US" dirty="0"/>
          </a:p>
        </p:txBody>
      </p:sp>
      <p:sp>
        <p:nvSpPr>
          <p:cNvPr id="41" name="Pensées 40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1859" y="1879638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initiates interaction</a:t>
            </a:r>
          </a:p>
        </p:txBody>
      </p:sp>
      <p:pic>
        <p:nvPicPr>
          <p:cNvPr id="22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/>
          <p:cNvCxnSpPr/>
          <p:nvPr/>
        </p:nvCxnSpPr>
        <p:spPr>
          <a:xfrm>
            <a:off x="3190240" y="2814320"/>
            <a:ext cx="20320" cy="115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1056640" y="139071"/>
            <a:ext cx="6947760" cy="759286"/>
          </a:xfrm>
        </p:spPr>
        <p:txBody>
          <a:bodyPr/>
          <a:lstStyle/>
          <a:p>
            <a:r>
              <a:rPr lang="en-US" sz="3200" dirty="0"/>
              <a:t>Scenario 2: A client asks a server for the </a:t>
            </a:r>
            <a:r>
              <a:rPr lang="en-US" sz="3200" dirty="0" smtClean="0"/>
              <a:t>representation of </a:t>
            </a:r>
            <a:r>
              <a:rPr lang="en-US" sz="3200" dirty="0"/>
              <a:t>a resource</a:t>
            </a:r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/>
          <a:stretch/>
        </p:blipFill>
        <p:spPr bwMode="auto">
          <a:xfrm flipH="1">
            <a:off x="6712669" y="2231918"/>
            <a:ext cx="2302121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68982" y="5036919"/>
            <a:ext cx="90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client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814320"/>
            <a:ext cx="0" cy="115824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51221" y="5036919"/>
            <a:ext cx="104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server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cxnSp>
        <p:nvCxnSpPr>
          <p:cNvPr id="36" name="Connecteur droit avec flèche 35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13504" y="5835600"/>
            <a:ext cx="864841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server discovers a presentation suitable for the client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client can be constrained… / server can be constrained…</a:t>
            </a:r>
            <a:endParaRPr lang="en-US" sz="2800" dirty="0">
              <a:latin typeface="Garamond" panose="02020404030301010803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44220" y="3285656"/>
            <a:ext cx="204696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How to lower ?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82990" y="1116090"/>
            <a:ext cx="2280780" cy="951946"/>
          </a:xfrm>
          <a:prstGeom prst="wedgeRectCallout">
            <a:avLst>
              <a:gd name="adj1" fmla="val 54791"/>
              <a:gd name="adj2" fmla="val 100029"/>
            </a:avLst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lift this way, please lower accordingly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48555" y="206430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initiates interaction</a:t>
            </a:r>
          </a:p>
        </p:txBody>
      </p:sp>
      <p:pic>
        <p:nvPicPr>
          <p:cNvPr id="25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54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/>
          <p:cNvCxnSpPr/>
          <p:nvPr/>
        </p:nvCxnSpPr>
        <p:spPr>
          <a:xfrm>
            <a:off x="3190240" y="2814320"/>
            <a:ext cx="20320" cy="115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1056640" y="139071"/>
            <a:ext cx="6947760" cy="759286"/>
          </a:xfrm>
        </p:spPr>
        <p:txBody>
          <a:bodyPr/>
          <a:lstStyle/>
          <a:p>
            <a:r>
              <a:rPr lang="en-US" sz="3200" dirty="0"/>
              <a:t>Scenario </a:t>
            </a:r>
            <a:r>
              <a:rPr lang="en-US" sz="3200" dirty="0" smtClean="0"/>
              <a:t>3</a:t>
            </a:r>
            <a:r>
              <a:rPr lang="en-US" sz="3200" dirty="0"/>
              <a:t>: A client sends some encoded content to </a:t>
            </a:r>
            <a:r>
              <a:rPr lang="en-US" sz="3200" dirty="0" smtClean="0"/>
              <a:t>a server</a:t>
            </a:r>
            <a:endParaRPr lang="en-US" sz="3200" dirty="0"/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/>
          <a:stretch/>
        </p:blipFill>
        <p:spPr bwMode="auto">
          <a:xfrm flipH="1">
            <a:off x="6712669" y="2231918"/>
            <a:ext cx="2302121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814320"/>
            <a:ext cx="0" cy="115824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919349" y="5036919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client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cxnSp>
        <p:nvCxnSpPr>
          <p:cNvPr id="36" name="Connecteur droit avec flèche 35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13504" y="5835600"/>
            <a:ext cx="864841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client discovers a presentation suitable for the server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client can be constrained… / server can be constrained…</a:t>
            </a:r>
            <a:endParaRPr lang="en-US" sz="2800" dirty="0">
              <a:latin typeface="Garamond" panose="02020404030301010803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44220" y="3285656"/>
            <a:ext cx="204696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How to lower ?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859" y="1875690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initiates interaction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82990" y="1116090"/>
            <a:ext cx="2280780" cy="951946"/>
          </a:xfrm>
          <a:prstGeom prst="wedgeRectCallout">
            <a:avLst>
              <a:gd name="adj1" fmla="val 54791"/>
              <a:gd name="adj2" fmla="val 100029"/>
            </a:avLst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lift this way, please lower accordingly</a:t>
            </a:r>
            <a:endParaRPr lang="en-US" dirty="0"/>
          </a:p>
        </p:txBody>
      </p:sp>
      <p:pic>
        <p:nvPicPr>
          <p:cNvPr id="26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140CD-8AED-46FF-A9A2-77308F3F39AE}" type="slidenum">
              <a:rPr kumimoji="0" lang="fr-FR" sz="10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fr-FR" sz="100" b="0" i="0" u="none" strike="noStrike" kern="1200" cap="all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14699" y="5580789"/>
            <a:ext cx="5750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latin typeface="Garamond" panose="02020404030301010803" pitchFamily="18" charset="0"/>
              </a:rPr>
              <a:t>Ontologies, </a:t>
            </a:r>
            <a:r>
              <a:rPr lang="en-US" sz="2400" b="1" i="1" dirty="0" err="1">
                <a:latin typeface="Garamond" panose="02020404030301010803" pitchFamily="18" charset="0"/>
              </a:rPr>
              <a:t>langages</a:t>
            </a:r>
            <a:r>
              <a:rPr lang="en-US" sz="2400" b="1" i="1" dirty="0">
                <a:latin typeface="Garamond" panose="02020404030301010803" pitchFamily="18" charset="0"/>
              </a:rPr>
              <a:t>, tools, </a:t>
            </a:r>
          </a:p>
          <a:p>
            <a:pPr lvl="0" algn="ctr">
              <a:defRPr/>
            </a:pPr>
            <a:r>
              <a:rPr lang="en-US" sz="2400" b="1" i="1" dirty="0">
                <a:latin typeface="Garamond" panose="02020404030301010803" pitchFamily="18" charset="0"/>
              </a:rPr>
              <a:t>to ease the  usage of RDF </a:t>
            </a:r>
            <a:r>
              <a:rPr lang="en-US" sz="2400" b="1" i="1" dirty="0" smtClean="0">
                <a:latin typeface="Garamond" panose="02020404030301010803" pitchFamily="18" charset="0"/>
              </a:rPr>
              <a:t/>
            </a:r>
            <a:br>
              <a:rPr lang="en-US" sz="2400" b="1" i="1" dirty="0" smtClean="0">
                <a:latin typeface="Garamond" panose="02020404030301010803" pitchFamily="18" charset="0"/>
              </a:rPr>
            </a:br>
            <a:r>
              <a:rPr lang="en-US" sz="2400" b="1" i="1" dirty="0" smtClean="0">
                <a:latin typeface="Garamond" panose="02020404030301010803" pitchFamily="18" charset="0"/>
              </a:rPr>
              <a:t>as </a:t>
            </a:r>
            <a:r>
              <a:rPr lang="en-US" sz="2400" b="1" i="1" dirty="0">
                <a:latin typeface="Garamond" panose="02020404030301010803" pitchFamily="18" charset="0"/>
              </a:rPr>
              <a:t>a lingua franca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84144" y="4086073"/>
            <a:ext cx="457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Maxime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Lefrançois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 smtClean="0">
                <a:solidFill>
                  <a:prstClr val="white"/>
                </a:solidFill>
                <a:latin typeface="Garamond" panose="02020404030301010803" pitchFamily="18" charset="0"/>
                <a:hlinkClick r:id="rId2"/>
              </a:rPr>
              <a:t>Maxime.Lefrancois@emse.fr</a:t>
            </a:r>
            <a:endParaRPr kumimoji="0" lang="fr-FR" sz="1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  <a:hlinkClick r:id="rId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2"/>
              </a:rPr>
              <a:t>http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2"/>
              </a:rPr>
              <a:t>://maxime-lefrancois.info/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MINES Saint-Étienne – Institut Henri Fayol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Laboratoire Hubert Curien UMR CNRS 5516</a:t>
            </a:r>
          </a:p>
        </p:txBody>
      </p:sp>
      <p:sp>
        <p:nvSpPr>
          <p:cNvPr id="2" name="Parallélogramme 1"/>
          <p:cNvSpPr/>
          <p:nvPr/>
        </p:nvSpPr>
        <p:spPr>
          <a:xfrm>
            <a:off x="4294105" y="133348"/>
            <a:ext cx="4653020" cy="3507338"/>
          </a:xfrm>
          <a:prstGeom prst="snip2SameRect">
            <a:avLst>
              <a:gd name="adj1" fmla="val 18977"/>
              <a:gd name="adj2" fmla="val 0"/>
            </a:avLst>
          </a:prstGeom>
          <a:solidFill>
            <a:schemeClr val="bg1"/>
          </a:solidFill>
        </p:spPr>
        <p:txBody>
          <a:bodyPr wrap="none" lIns="0">
            <a:noAutofit/>
          </a:bodyPr>
          <a:lstStyle/>
          <a:p>
            <a:pPr algn="ctr"/>
            <a:r>
              <a:rPr lang="en-US" sz="2800" b="1" dirty="0" smtClean="0">
                <a:latin typeface="Garamond" panose="02020404030301010803" pitchFamily="18" charset="0"/>
              </a:rPr>
              <a:t>Take away message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RDF Transformation Language</a:t>
            </a:r>
          </a:p>
          <a:p>
            <a:pPr marL="342900" indent="-342900">
              <a:buAutoNum type="arabicPeriod"/>
            </a:pPr>
            <a:endParaRPr lang="en-US" sz="2000" dirty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Use it and contribute</a:t>
            </a:r>
          </a:p>
          <a:p>
            <a:pPr marL="342900" indent="-342900">
              <a:buAutoNum type="arabicPeriod"/>
            </a:pPr>
            <a:endParaRPr lang="en-US" sz="2000" dirty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Not just a tool</a:t>
            </a:r>
            <a:endParaRPr lang="en-U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6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5357372" y="322"/>
            <a:ext cx="3786628" cy="3317087"/>
            <a:chOff x="1657350" y="885176"/>
            <a:chExt cx="5957366" cy="5218654"/>
          </a:xfrm>
        </p:grpSpPr>
        <p:pic>
          <p:nvPicPr>
            <p:cNvPr id="19" name="Picture 2" descr="RÃ©sultat de recherche d'images pour &quot;france ly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885176"/>
              <a:ext cx="5957366" cy="521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Ellipse 19"/>
            <p:cNvSpPr/>
            <p:nvPr/>
          </p:nvSpPr>
          <p:spPr>
            <a:xfrm>
              <a:off x="5490640" y="4069895"/>
              <a:ext cx="100012" cy="923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Connecteur droit avec flèche 5"/>
          <p:cNvCxnSpPr>
            <a:stCxn id="20" idx="3"/>
          </p:cNvCxnSpPr>
          <p:nvPr/>
        </p:nvCxnSpPr>
        <p:spPr>
          <a:xfrm>
            <a:off x="7803202" y="2074684"/>
            <a:ext cx="339312" cy="167000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648078" y="3775920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</a:rPr>
              <a:t>Saint-Étienne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74</a:t>
            </a:fld>
            <a:endParaRPr lang="fr-FR"/>
          </a:p>
        </p:txBody>
      </p:sp>
      <p:pic>
        <p:nvPicPr>
          <p:cNvPr id="1028" name="Picture 4" descr="RÃ©sultat de recherche d'images pour &quot;saint etien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13" y="22053"/>
            <a:ext cx="2857500" cy="2533651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saint etienne gilets jaun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661" y="5014828"/>
            <a:ext cx="3147916" cy="1762832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associÃ©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43" y="2051084"/>
            <a:ext cx="3822317" cy="227237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saint etienne min es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21" y="22053"/>
            <a:ext cx="4410316" cy="1957388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" y="1771135"/>
            <a:ext cx="3216854" cy="227709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Ã©sultat de recherche d'images pour &quot;vue saint cret de roc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14" y="1949924"/>
            <a:ext cx="3038417" cy="3038417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Ã©sultat de recherche d'images pour &quot;saint etienne stade&quot;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34" y="3690697"/>
            <a:ext cx="3474720" cy="127696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rochetaillee barrage ciel&quot;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51" y="4707208"/>
            <a:ext cx="3793231" cy="212421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Ã©sultat de recherche d'images pour &quot;chalmazelle ski&quot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" y="5023957"/>
            <a:ext cx="2753994" cy="1834043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6" descr="RÃ©sultat de recherche d'images pour &quot;saint etienne rue des martyr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Image associÃ©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76" y="-20338"/>
            <a:ext cx="2402019" cy="240802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RÃ©sultat de recherche d'images pour &quot;saint etienne batiment&quot;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 t="24147" r="12524" b="12981"/>
          <a:stretch/>
        </p:blipFill>
        <p:spPr bwMode="auto">
          <a:xfrm>
            <a:off x="2816" y="3481299"/>
            <a:ext cx="2792528" cy="195966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3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3183093" y="2352202"/>
            <a:ext cx="28069" cy="2007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17486" y="3339208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Generates a representation of the content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75</a:t>
            </a:fld>
            <a:endParaRPr lang="fr-FR"/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712670" y="2231918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915166" y="1019534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received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13" y="4409154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352202"/>
            <a:ext cx="3144" cy="200168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954621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786513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8691" y="3339208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Transmits 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the message via the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553170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35348" y="3339208"/>
            <a:ext cx="174872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Decodes and get understanding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86751" y="503691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044" y="1563269"/>
            <a:ext cx="584451" cy="488321"/>
          </a:xfrm>
          <a:prstGeom prst="rect">
            <a:avLst/>
          </a:prstGeom>
        </p:spPr>
      </p:pic>
      <p:sp>
        <p:nvSpPr>
          <p:cNvPr id="31" name="Forme libre 30"/>
          <p:cNvSpPr/>
          <p:nvPr/>
        </p:nvSpPr>
        <p:spPr>
          <a:xfrm>
            <a:off x="2218944" y="1981200"/>
            <a:ext cx="5455920" cy="3407664"/>
          </a:xfrm>
          <a:custGeom>
            <a:avLst/>
            <a:gdLst>
              <a:gd name="connsiteX0" fmla="*/ 621792 w 5455920"/>
              <a:gd name="connsiteY0" fmla="*/ 323088 h 3407664"/>
              <a:gd name="connsiteX1" fmla="*/ 1237488 w 5455920"/>
              <a:gd name="connsiteY1" fmla="*/ 262128 h 3407664"/>
              <a:gd name="connsiteX2" fmla="*/ 2237232 w 5455920"/>
              <a:gd name="connsiteY2" fmla="*/ 0 h 3407664"/>
              <a:gd name="connsiteX3" fmla="*/ 3822192 w 5455920"/>
              <a:gd name="connsiteY3" fmla="*/ 188976 h 3407664"/>
              <a:gd name="connsiteX4" fmla="*/ 4693920 w 5455920"/>
              <a:gd name="connsiteY4" fmla="*/ 316992 h 3407664"/>
              <a:gd name="connsiteX5" fmla="*/ 5181600 w 5455920"/>
              <a:gd name="connsiteY5" fmla="*/ 1146048 h 3407664"/>
              <a:gd name="connsiteX6" fmla="*/ 5455920 w 5455920"/>
              <a:gd name="connsiteY6" fmla="*/ 1511808 h 3407664"/>
              <a:gd name="connsiteX7" fmla="*/ 5285232 w 5455920"/>
              <a:gd name="connsiteY7" fmla="*/ 3304032 h 3407664"/>
              <a:gd name="connsiteX8" fmla="*/ 3450336 w 5455920"/>
              <a:gd name="connsiteY8" fmla="*/ 3407664 h 3407664"/>
              <a:gd name="connsiteX9" fmla="*/ 371856 w 5455920"/>
              <a:gd name="connsiteY9" fmla="*/ 3395472 h 3407664"/>
              <a:gd name="connsiteX10" fmla="*/ 0 w 5455920"/>
              <a:gd name="connsiteY10" fmla="*/ 1639824 h 3407664"/>
              <a:gd name="connsiteX11" fmla="*/ 323088 w 5455920"/>
              <a:gd name="connsiteY11" fmla="*/ 1499616 h 3407664"/>
              <a:gd name="connsiteX12" fmla="*/ 621792 w 5455920"/>
              <a:gd name="connsiteY12" fmla="*/ 323088 h 340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55920" h="3407664">
                <a:moveTo>
                  <a:pt x="621792" y="323088"/>
                </a:moveTo>
                <a:lnTo>
                  <a:pt x="1237488" y="262128"/>
                </a:lnTo>
                <a:lnTo>
                  <a:pt x="2237232" y="0"/>
                </a:lnTo>
                <a:lnTo>
                  <a:pt x="3822192" y="188976"/>
                </a:lnTo>
                <a:lnTo>
                  <a:pt x="4693920" y="316992"/>
                </a:lnTo>
                <a:lnTo>
                  <a:pt x="5181600" y="1146048"/>
                </a:lnTo>
                <a:lnTo>
                  <a:pt x="5455920" y="1511808"/>
                </a:lnTo>
                <a:lnTo>
                  <a:pt x="5285232" y="3304032"/>
                </a:lnTo>
                <a:lnTo>
                  <a:pt x="3450336" y="3407664"/>
                </a:lnTo>
                <a:lnTo>
                  <a:pt x="371856" y="3395472"/>
                </a:lnTo>
                <a:lnTo>
                  <a:pt x="0" y="1639824"/>
                </a:lnTo>
                <a:lnTo>
                  <a:pt x="323088" y="1499616"/>
                </a:lnTo>
                <a:lnTo>
                  <a:pt x="621792" y="32308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 descr="Informal graphs of the sample tripl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nformal graphs of the sample tripl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46" y="1573502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568800" y="1124038"/>
            <a:ext cx="8396314" cy="13408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4086393" y="1610879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ontologies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7" name="Espace réservé du texte 10"/>
          <p:cNvSpPr txBox="1">
            <a:spLocks/>
          </p:cNvSpPr>
          <p:nvPr/>
        </p:nvSpPr>
        <p:spPr bwMode="gray">
          <a:xfrm>
            <a:off x="438086" y="-54261"/>
            <a:ext cx="7750400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/>
              <a:t>Assumption: </a:t>
            </a:r>
          </a:p>
          <a:p>
            <a:r>
              <a:rPr lang="en-US" sz="3200" smtClean="0"/>
              <a:t>content is always a RDF graph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66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6" y="1344560"/>
            <a:ext cx="3906613" cy="3485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BB21B-9BEF-40D7-A347-5FAA069EF9D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11" y="2868051"/>
            <a:ext cx="7232688" cy="3302568"/>
          </a:xfrm>
          <a:prstGeom prst="rect">
            <a:avLst/>
          </a:prstGeom>
        </p:spPr>
      </p:pic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5725" y="40020"/>
            <a:ext cx="8955589" cy="759286"/>
          </a:xfrm>
        </p:spPr>
        <p:txBody>
          <a:bodyPr/>
          <a:lstStyle/>
          <a:p>
            <a:r>
              <a:rPr lang="fr-FR" sz="2800" b="0" dirty="0" smtClean="0"/>
              <a:t>Ontologies, contribution to </a:t>
            </a:r>
            <a:r>
              <a:rPr lang="fr-FR" sz="2800" b="0" dirty="0" err="1" smtClean="0"/>
              <a:t>standardization</a:t>
            </a:r>
            <a:endParaRPr lang="fr-FR" sz="2800" b="0" dirty="0" smtClean="0"/>
          </a:p>
          <a:p>
            <a:r>
              <a:rPr lang="fr-FR" sz="2800" b="0" dirty="0" smtClean="0"/>
              <a:t>SOSA/SSN </a:t>
            </a:r>
            <a:r>
              <a:rPr lang="fr-FR" sz="2800" b="0" dirty="0" err="1" smtClean="0"/>
              <a:t>ontology</a:t>
            </a:r>
            <a:endParaRPr lang="en-US" sz="2800" b="0" dirty="0"/>
          </a:p>
        </p:txBody>
      </p:sp>
      <p:sp>
        <p:nvSpPr>
          <p:cNvPr id="8" name="ZoneTexte 7"/>
          <p:cNvSpPr txBox="1"/>
          <p:nvPr/>
        </p:nvSpPr>
        <p:spPr>
          <a:xfrm>
            <a:off x="218173" y="932923"/>
            <a:ext cx="2879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Garamond" panose="02020404030301010803" pitchFamily="18" charset="0"/>
              </a:rPr>
              <a:t>Standard OGC et W3C</a:t>
            </a:r>
            <a:endParaRPr lang="en-US" sz="2200" b="1" dirty="0"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724" y="6334484"/>
            <a:ext cx="7425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A. Haller, K. Janowicz, S. Cox, D. Le </a:t>
            </a:r>
            <a:r>
              <a:rPr lang="en-US" sz="1200" dirty="0" err="1"/>
              <a:t>Phuoc</a:t>
            </a:r>
            <a:r>
              <a:rPr lang="en-US" sz="1200" dirty="0"/>
              <a:t>, K. Taylor, M. </a:t>
            </a:r>
            <a:r>
              <a:rPr lang="en-US" sz="1200" dirty="0" err="1"/>
              <a:t>Lefrançois</a:t>
            </a:r>
            <a:r>
              <a:rPr lang="en-US" sz="1200" dirty="0"/>
              <a:t>, Semantic Sensor Network Ontology, </a:t>
            </a:r>
            <a:br>
              <a:rPr lang="en-US" sz="1200" dirty="0"/>
            </a:br>
            <a:r>
              <a:rPr lang="en-US" sz="1200" dirty="0"/>
              <a:t>W3C Recommendation, W3C, 19 October 2017</a:t>
            </a:r>
          </a:p>
        </p:txBody>
      </p:sp>
    </p:spTree>
    <p:extLst>
      <p:ext uri="{BB962C8B-B14F-4D97-AF65-F5344CB8AC3E}">
        <p14:creationId xmlns:p14="http://schemas.microsoft.com/office/powerpoint/2010/main" val="23706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BB21B-9BEF-40D7-A347-5FAA069EF9D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5725" y="40020"/>
            <a:ext cx="8955589" cy="759286"/>
          </a:xfrm>
        </p:spPr>
        <p:txBody>
          <a:bodyPr/>
          <a:lstStyle/>
          <a:p>
            <a:r>
              <a:rPr lang="fr-FR" sz="2800" b="0" dirty="0" smtClean="0"/>
              <a:t>Ontologies, contribution to </a:t>
            </a:r>
            <a:r>
              <a:rPr lang="fr-FR" sz="2800" b="0" dirty="0" err="1" smtClean="0"/>
              <a:t>standardization</a:t>
            </a:r>
            <a:endParaRPr lang="fr-FR" sz="2800" b="0" dirty="0" smtClean="0"/>
          </a:p>
          <a:p>
            <a:r>
              <a:rPr lang="fr-FR" sz="2800" b="0" dirty="0" smtClean="0"/>
              <a:t>BOT </a:t>
            </a:r>
            <a:r>
              <a:rPr lang="fr-FR" sz="2800" b="0" dirty="0" err="1" smtClean="0"/>
              <a:t>ontology</a:t>
            </a:r>
            <a:endParaRPr lang="en-US" sz="2800" b="0" dirty="0"/>
          </a:p>
        </p:txBody>
      </p:sp>
      <p:pic>
        <p:nvPicPr>
          <p:cNvPr id="1026" name="Picture 2" descr="https://w3c-lbd-cg.github.io/bot/assets/inter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31" y="3414829"/>
            <a:ext cx="5246112" cy="27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125"/>
            <a:ext cx="4754861" cy="27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2280" y="6340507"/>
            <a:ext cx="8526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M. H. Rasmussen, M. </a:t>
            </a:r>
            <a:r>
              <a:rPr lang="fr-FR" sz="1200" dirty="0" err="1"/>
              <a:t>Lefrançois</a:t>
            </a:r>
            <a:r>
              <a:rPr lang="fr-FR" sz="1200" dirty="0"/>
              <a:t>, G. F. Schneider, P. Pauwels, </a:t>
            </a:r>
            <a:r>
              <a:rPr lang="en-US" sz="1200" dirty="0"/>
              <a:t>BOT: the Building Topology Ontology of the W3C Linked Building Data Group (submitted May 2019 to Semantic Web Journal)</a:t>
            </a:r>
          </a:p>
        </p:txBody>
      </p:sp>
    </p:spTree>
    <p:extLst>
      <p:ext uri="{BB962C8B-B14F-4D97-AF65-F5344CB8AC3E}">
        <p14:creationId xmlns:p14="http://schemas.microsoft.com/office/powerpoint/2010/main" val="353602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BB21B-9BEF-40D7-A347-5FAA069EF9D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5725" y="40020"/>
            <a:ext cx="8955589" cy="759286"/>
          </a:xfrm>
        </p:spPr>
        <p:txBody>
          <a:bodyPr/>
          <a:lstStyle/>
          <a:p>
            <a:r>
              <a:rPr lang="fr-FR" sz="2800" b="0" dirty="0" smtClean="0"/>
              <a:t>Ontologies, contribution to </a:t>
            </a:r>
            <a:r>
              <a:rPr lang="fr-FR" sz="2800" b="0" dirty="0" err="1" smtClean="0"/>
              <a:t>standardization</a:t>
            </a:r>
            <a:endParaRPr lang="fr-FR" sz="2800" b="0" dirty="0" smtClean="0"/>
          </a:p>
          <a:p>
            <a:r>
              <a:rPr lang="fr-FR" sz="2800" b="0" dirty="0" smtClean="0"/>
              <a:t>SAREF + influences</a:t>
            </a:r>
            <a:endParaRPr lang="en-US" sz="2800" b="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90" y="1114234"/>
            <a:ext cx="4913056" cy="2930925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4572130" y="4068396"/>
            <a:ext cx="4469184" cy="1878643"/>
            <a:chOff x="-152602" y="1236078"/>
            <a:chExt cx="12067881" cy="5072791"/>
          </a:xfrm>
        </p:grpSpPr>
        <p:pic>
          <p:nvPicPr>
            <p:cNvPr id="9" name="Picture 14" descr="RÃ©sultat de recherche d'images pour &quot;website png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00712" y="2941799"/>
              <a:ext cx="1589920" cy="1545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Ã©sultat de recherche d'images pour &quot;gitlab issues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435" y="1236078"/>
              <a:ext cx="3481019" cy="165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Ã©sultat de recherche d'images pour &quot;devops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450" y="2276398"/>
              <a:ext cx="6822979" cy="386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ylindre 11"/>
            <p:cNvSpPr/>
            <p:nvPr/>
          </p:nvSpPr>
          <p:spPr>
            <a:xfrm>
              <a:off x="624264" y="3270338"/>
              <a:ext cx="1129250" cy="1271848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-152602" y="5033801"/>
              <a:ext cx="3082756" cy="108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accent5"/>
                  </a:solidFill>
                </a:rPr>
                <a:t>SAREF patterns </a:t>
              </a:r>
            </a:p>
            <a:p>
              <a:pPr algn="ctr"/>
              <a:r>
                <a:rPr lang="en-US" sz="1000" dirty="0" smtClean="0">
                  <a:solidFill>
                    <a:schemeClr val="accent5"/>
                  </a:solidFill>
                </a:rPr>
                <a:t>+ instances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473258" y="4667875"/>
              <a:ext cx="3442021" cy="66485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tx2"/>
                  </a:solidFill>
                </a:rPr>
                <a:t>http://saref.etsi.org/</a:t>
              </a:r>
            </a:p>
          </p:txBody>
        </p:sp>
        <p:pic>
          <p:nvPicPr>
            <p:cNvPr id="16" name="תמונה 12">
              <a:extLst>
                <a:ext uri="{FF2B5EF4-FFF2-40B4-BE49-F238E27FC236}">
                  <a16:creationId xmlns:a16="http://schemas.microsoft.com/office/drawing/2014/main" id="{51374FC3-FDE5-46BE-9615-D545EFC9B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44712" y="5621966"/>
              <a:ext cx="2146594" cy="686903"/>
            </a:xfrm>
            <a:prstGeom prst="rect">
              <a:avLst/>
            </a:prstGeom>
          </p:spPr>
        </p:pic>
        <p:pic>
          <p:nvPicPr>
            <p:cNvPr id="17" name="Picture 8" descr="Image associÃ©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913" y="1395749"/>
              <a:ext cx="1198062" cy="1339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RÃ©sultat de recherche d'images pour &quot;gitlab png&quot;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011" y="3837049"/>
              <a:ext cx="1130993" cy="124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Image associÃ©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1549" y="3488548"/>
              <a:ext cx="1536065" cy="1312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e 19"/>
          <p:cNvGrpSpPr/>
          <p:nvPr/>
        </p:nvGrpSpPr>
        <p:grpSpPr>
          <a:xfrm>
            <a:off x="264290" y="3918669"/>
            <a:ext cx="4098943" cy="2240109"/>
            <a:chOff x="179365" y="1061242"/>
            <a:chExt cx="8866715" cy="4845739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74287" y="4105319"/>
              <a:ext cx="2471793" cy="180166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471883" y="4381318"/>
              <a:ext cx="3878116" cy="5326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19531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@</a:t>
              </a:r>
              <a:r>
                <a:rPr lang="fr-FR" altLang="fr-FR" sz="500" dirty="0" err="1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prefix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 </a:t>
              </a:r>
              <a:r>
                <a:rPr lang="fr-FR" altLang="fr-FR" sz="500" dirty="0" err="1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seas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: &lt;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  <a:hlinkClick r:id="rId12"/>
                </a:rPr>
                <a:t>http</a:t>
              </a:r>
              <a:r>
                <a:rPr lang="fr-FR" altLang="fr-FR" sz="500" dirty="0" smtClean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  <a:hlinkClick r:id="rId12"/>
                </a:rPr>
                <a:t>://w3id.org/seas</a:t>
              </a:r>
              <a:r>
                <a:rPr lang="fr-FR" altLang="fr-FR" sz="500" dirty="0" smtClean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/&gt;. 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/>
              </a:r>
              <a:b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</a:br>
              <a:endParaRPr lang="fr-FR" altLang="fr-FR" sz="5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4709" y="1971906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Smart </a:t>
              </a:r>
              <a:r>
                <a:rPr lang="fr-FR" sz="900" dirty="0" err="1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Grid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4" name="Triangle isocèle 23"/>
            <p:cNvSpPr/>
            <p:nvPr/>
          </p:nvSpPr>
          <p:spPr>
            <a:xfrm>
              <a:off x="3025588" y="2393439"/>
              <a:ext cx="2353466" cy="1842026"/>
            </a:xfrm>
            <a:prstGeom prst="triangl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761970">
                <a:defRPr/>
              </a:pPr>
              <a:r>
                <a:rPr lang="fr-FR" sz="900" dirty="0" err="1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Core</a:t>
              </a:r>
              <a:r>
                <a:rPr lang="fr-FR" sz="900" dirty="0">
                  <a:solidFill>
                    <a:prstClr val="white"/>
                  </a:solidFill>
                  <a:latin typeface="Garamond" panose="02020404030301010803" pitchFamily="18" charset="0"/>
                </a:rPr>
                <a:t> </a:t>
              </a:r>
              <a:r>
                <a:rPr lang="fr-FR" sz="900" dirty="0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of SEAS</a:t>
              </a:r>
              <a:endParaRPr lang="fr-FR" sz="900" dirty="0">
                <a:solidFill>
                  <a:prstClr val="white"/>
                </a:solidFill>
                <a:latin typeface="Garamond" panose="02020404030301010803" pitchFamily="18" charset="0"/>
              </a:endParaRPr>
            </a:p>
            <a:p>
              <a:pPr algn="ctr" defTabSz="761970">
                <a:defRPr/>
              </a:pPr>
              <a:r>
                <a:rPr lang="fr-FR" sz="900" dirty="0" err="1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Ontology</a:t>
              </a:r>
              <a:r>
                <a:rPr lang="fr-FR" sz="900" dirty="0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 patterns</a:t>
              </a:r>
            </a:p>
            <a:p>
              <a:pPr algn="ctr" defTabSz="761970">
                <a:defRPr/>
              </a:pPr>
              <a:r>
                <a:rPr lang="fr-FR" sz="900" u="sng" dirty="0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Simple</a:t>
              </a:r>
              <a:endParaRPr lang="fr-FR" sz="900" u="sng" dirty="0">
                <a:solidFill>
                  <a:prstClr val="white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9365" y="3880351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Transport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911" y="3065306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Smart Home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7" name="Triangle isocèle 26"/>
            <p:cNvSpPr/>
            <p:nvPr/>
          </p:nvSpPr>
          <p:spPr>
            <a:xfrm>
              <a:off x="2463027" y="1742227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Forme libre 27"/>
            <p:cNvSpPr/>
            <p:nvPr/>
          </p:nvSpPr>
          <p:spPr>
            <a:xfrm>
              <a:off x="2792734" y="2035611"/>
              <a:ext cx="1046284" cy="808892"/>
            </a:xfrm>
            <a:custGeom>
              <a:avLst/>
              <a:gdLst>
                <a:gd name="connsiteX0" fmla="*/ 1046284 w 1046284"/>
                <a:gd name="connsiteY0" fmla="*/ 808892 h 808892"/>
                <a:gd name="connsiteX1" fmla="*/ 729761 w 1046284"/>
                <a:gd name="connsiteY1" fmla="*/ 290146 h 808892"/>
                <a:gd name="connsiteX2" fmla="*/ 0 w 1046284"/>
                <a:gd name="connsiteY2" fmla="*/ 0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284" h="808892">
                  <a:moveTo>
                    <a:pt x="1046284" y="808892"/>
                  </a:moveTo>
                  <a:cubicBezTo>
                    <a:pt x="975213" y="616926"/>
                    <a:pt x="904142" y="424961"/>
                    <a:pt x="729761" y="290146"/>
                  </a:cubicBezTo>
                  <a:cubicBezTo>
                    <a:pt x="555380" y="155331"/>
                    <a:pt x="45427" y="19050"/>
                    <a:pt x="0" y="0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29" name="Triangle isocèle 28"/>
            <p:cNvSpPr/>
            <p:nvPr/>
          </p:nvSpPr>
          <p:spPr>
            <a:xfrm>
              <a:off x="2348965" y="3653978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Triangle isocèle 29"/>
            <p:cNvSpPr/>
            <p:nvPr/>
          </p:nvSpPr>
          <p:spPr>
            <a:xfrm>
              <a:off x="2400621" y="2779728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01700" y="3963905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Building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2" name="Triangle isocèle 31"/>
            <p:cNvSpPr/>
            <p:nvPr/>
          </p:nvSpPr>
          <p:spPr>
            <a:xfrm>
              <a:off x="6103439" y="3791920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Forme libre 32"/>
            <p:cNvSpPr/>
            <p:nvPr/>
          </p:nvSpPr>
          <p:spPr>
            <a:xfrm flipH="1">
              <a:off x="2662007" y="2902750"/>
              <a:ext cx="727161" cy="558122"/>
            </a:xfrm>
            <a:custGeom>
              <a:avLst/>
              <a:gdLst>
                <a:gd name="connsiteX0" fmla="*/ 0 w 439615"/>
                <a:gd name="connsiteY0" fmla="*/ 404446 h 404446"/>
                <a:gd name="connsiteX1" fmla="*/ 167054 w 439615"/>
                <a:gd name="connsiteY1" fmla="*/ 184639 h 404446"/>
                <a:gd name="connsiteX2" fmla="*/ 439615 w 439615"/>
                <a:gd name="connsiteY2" fmla="*/ 0 h 40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15" h="404446">
                  <a:moveTo>
                    <a:pt x="0" y="404446"/>
                  </a:moveTo>
                  <a:cubicBezTo>
                    <a:pt x="46892" y="328246"/>
                    <a:pt x="93785" y="252047"/>
                    <a:pt x="167054" y="184639"/>
                  </a:cubicBezTo>
                  <a:cubicBezTo>
                    <a:pt x="240323" y="117231"/>
                    <a:pt x="339969" y="58615"/>
                    <a:pt x="439615" y="0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34" name="Forme libre 33"/>
            <p:cNvSpPr/>
            <p:nvPr/>
          </p:nvSpPr>
          <p:spPr>
            <a:xfrm flipH="1">
              <a:off x="2553806" y="3822195"/>
              <a:ext cx="518316" cy="171239"/>
            </a:xfrm>
            <a:custGeom>
              <a:avLst/>
              <a:gdLst>
                <a:gd name="connsiteX0" fmla="*/ 0 w 694592"/>
                <a:gd name="connsiteY0" fmla="*/ 580293 h 580293"/>
                <a:gd name="connsiteX1" fmla="*/ 184638 w 694592"/>
                <a:gd name="connsiteY1" fmla="*/ 334108 h 580293"/>
                <a:gd name="connsiteX2" fmla="*/ 474785 w 694592"/>
                <a:gd name="connsiteY2" fmla="*/ 61547 h 580293"/>
                <a:gd name="connsiteX3" fmla="*/ 694592 w 694592"/>
                <a:gd name="connsiteY3" fmla="*/ 0 h 58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592" h="580293">
                  <a:moveTo>
                    <a:pt x="0" y="580293"/>
                  </a:moveTo>
                  <a:cubicBezTo>
                    <a:pt x="52753" y="500429"/>
                    <a:pt x="105507" y="420566"/>
                    <a:pt x="184638" y="334108"/>
                  </a:cubicBezTo>
                  <a:cubicBezTo>
                    <a:pt x="263769" y="247650"/>
                    <a:pt x="389793" y="117232"/>
                    <a:pt x="474785" y="61547"/>
                  </a:cubicBezTo>
                  <a:cubicBezTo>
                    <a:pt x="559777" y="5862"/>
                    <a:pt x="627184" y="2931"/>
                    <a:pt x="694592" y="0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35" name="Forme libre 34"/>
            <p:cNvSpPr/>
            <p:nvPr/>
          </p:nvSpPr>
          <p:spPr>
            <a:xfrm>
              <a:off x="5341079" y="3910705"/>
              <a:ext cx="923192" cy="162179"/>
            </a:xfrm>
            <a:custGeom>
              <a:avLst/>
              <a:gdLst>
                <a:gd name="connsiteX0" fmla="*/ 0 w 923192"/>
                <a:gd name="connsiteY0" fmla="*/ 0 h 162179"/>
                <a:gd name="connsiteX1" fmla="*/ 281354 w 923192"/>
                <a:gd name="connsiteY1" fmla="*/ 131884 h 162179"/>
                <a:gd name="connsiteX2" fmla="*/ 712177 w 923192"/>
                <a:gd name="connsiteY2" fmla="*/ 158261 h 162179"/>
                <a:gd name="connsiteX3" fmla="*/ 923192 w 923192"/>
                <a:gd name="connsiteY3" fmla="*/ 70338 h 1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192" h="162179">
                  <a:moveTo>
                    <a:pt x="0" y="0"/>
                  </a:moveTo>
                  <a:cubicBezTo>
                    <a:pt x="81329" y="52753"/>
                    <a:pt x="162658" y="105507"/>
                    <a:pt x="281354" y="131884"/>
                  </a:cubicBezTo>
                  <a:cubicBezTo>
                    <a:pt x="400050" y="158261"/>
                    <a:pt x="605204" y="168519"/>
                    <a:pt x="712177" y="158261"/>
                  </a:cubicBezTo>
                  <a:cubicBezTo>
                    <a:pt x="819150" y="148003"/>
                    <a:pt x="871171" y="109170"/>
                    <a:pt x="923192" y="70338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83474" y="1714989"/>
              <a:ext cx="3036140" cy="163086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868816" y="1329260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HVAC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riangle isocèle 37"/>
            <p:cNvSpPr/>
            <p:nvPr/>
          </p:nvSpPr>
          <p:spPr>
            <a:xfrm>
              <a:off x="4642940" y="1061242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Forme libre 38"/>
            <p:cNvSpPr/>
            <p:nvPr/>
          </p:nvSpPr>
          <p:spPr>
            <a:xfrm rot="17856937">
              <a:off x="4023644" y="1887888"/>
              <a:ext cx="1238592" cy="284854"/>
            </a:xfrm>
            <a:custGeom>
              <a:avLst/>
              <a:gdLst>
                <a:gd name="connsiteX0" fmla="*/ 0 w 835269"/>
                <a:gd name="connsiteY0" fmla="*/ 208249 h 208249"/>
                <a:gd name="connsiteX1" fmla="*/ 263769 w 835269"/>
                <a:gd name="connsiteY1" fmla="*/ 93949 h 208249"/>
                <a:gd name="connsiteX2" fmla="*/ 668215 w 835269"/>
                <a:gd name="connsiteY2" fmla="*/ 6026 h 208249"/>
                <a:gd name="connsiteX3" fmla="*/ 835269 w 835269"/>
                <a:gd name="connsiteY3" fmla="*/ 14819 h 20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269" h="208249">
                  <a:moveTo>
                    <a:pt x="0" y="208249"/>
                  </a:moveTo>
                  <a:cubicBezTo>
                    <a:pt x="76200" y="167951"/>
                    <a:pt x="152400" y="127653"/>
                    <a:pt x="263769" y="93949"/>
                  </a:cubicBezTo>
                  <a:cubicBezTo>
                    <a:pt x="375138" y="60245"/>
                    <a:pt x="572965" y="19214"/>
                    <a:pt x="668215" y="6026"/>
                  </a:cubicBezTo>
                  <a:cubicBezTo>
                    <a:pt x="763465" y="-7162"/>
                    <a:pt x="799367" y="3828"/>
                    <a:pt x="835269" y="14819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85725" y="6018435"/>
            <a:ext cx="8526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6813" indent="-1166813"/>
            <a:r>
              <a:rPr lang="en-US" sz="1200" dirty="0" smtClean="0"/>
              <a:t>ETSI STF 556</a:t>
            </a:r>
            <a:r>
              <a:rPr lang="en-US" sz="1200" dirty="0"/>
              <a:t>: </a:t>
            </a:r>
            <a:r>
              <a:rPr lang="en-US" sz="1200" dirty="0" smtClean="0"/>
              <a:t>	Consolidation </a:t>
            </a:r>
            <a:r>
              <a:rPr lang="en-US" sz="1200" dirty="0"/>
              <a:t>of SAREF and its community of industrial users, based on the experience of the </a:t>
            </a:r>
            <a:r>
              <a:rPr lang="en-US" sz="1200" dirty="0" smtClean="0"/>
              <a:t>EUREKA ITEA 12004 SEAS</a:t>
            </a:r>
          </a:p>
          <a:p>
            <a:pPr marL="1166813" indent="-1166813"/>
            <a:r>
              <a:rPr lang="en-US" sz="1200" dirty="0" smtClean="0"/>
              <a:t>ETSI </a:t>
            </a:r>
            <a:r>
              <a:rPr lang="en-US" sz="1200" dirty="0"/>
              <a:t>STF DP: </a:t>
            </a:r>
            <a:r>
              <a:rPr lang="en-US" sz="1200" dirty="0" smtClean="0"/>
              <a:t>	Specification </a:t>
            </a:r>
            <a:r>
              <a:rPr lang="en-US" sz="1200" dirty="0"/>
              <a:t>of the SAREF development framework and workflow, and development of the Community SAREF Portal for user </a:t>
            </a:r>
            <a:r>
              <a:rPr lang="en-US" sz="1200" dirty="0" smtClean="0"/>
              <a:t>engagement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468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BB21B-9BEF-40D7-A347-5FAA069EF9D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5725" y="40020"/>
            <a:ext cx="8955589" cy="759286"/>
          </a:xfrm>
        </p:spPr>
        <p:txBody>
          <a:bodyPr/>
          <a:lstStyle/>
          <a:p>
            <a:r>
              <a:rPr lang="fr-FR" sz="2800" b="0" dirty="0" smtClean="0"/>
              <a:t>Ontologies, contribution to </a:t>
            </a:r>
            <a:r>
              <a:rPr lang="fr-FR" sz="2800" b="0" dirty="0" err="1" smtClean="0"/>
              <a:t>standardization</a:t>
            </a:r>
            <a:endParaRPr lang="fr-FR" sz="2800" b="0" dirty="0" smtClean="0"/>
          </a:p>
          <a:p>
            <a:r>
              <a:rPr lang="fr-FR" sz="2800" b="0" dirty="0" smtClean="0"/>
              <a:t>A </a:t>
            </a:r>
            <a:r>
              <a:rPr lang="fr-FR" sz="2800" b="0" dirty="0" err="1" smtClean="0"/>
              <a:t>work</a:t>
            </a:r>
            <a:r>
              <a:rPr lang="fr-FR" sz="2800" b="0" dirty="0" smtClean="0"/>
              <a:t>-in </a:t>
            </a:r>
            <a:r>
              <a:rPr lang="fr-FR" sz="2800" b="0" dirty="0" err="1" smtClean="0"/>
              <a:t>progress</a:t>
            </a:r>
            <a:r>
              <a:rPr lang="fr-FR" sz="2800" b="0" dirty="0" smtClean="0"/>
              <a:t> at international </a:t>
            </a:r>
            <a:r>
              <a:rPr lang="fr-FR" sz="2800" b="0" dirty="0" err="1" smtClean="0"/>
              <a:t>level</a:t>
            </a:r>
            <a:endParaRPr lang="en-US" sz="2800" b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2" y="2156791"/>
            <a:ext cx="8969592" cy="39000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280" y="6340507"/>
            <a:ext cx="8742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Myriad Pro"/>
              </a:rPr>
              <a:t>N. Seydoux, M. </a:t>
            </a:r>
            <a:r>
              <a:rPr lang="fr-FR" sz="1200" dirty="0" err="1" smtClean="0">
                <a:latin typeface="Myriad Pro"/>
              </a:rPr>
              <a:t>Lefrançois</a:t>
            </a:r>
            <a:r>
              <a:rPr lang="fr-FR" sz="1200" dirty="0" smtClean="0">
                <a:latin typeface="Myriad Pro"/>
              </a:rPr>
              <a:t>, L. </a:t>
            </a:r>
            <a:r>
              <a:rPr lang="fr-FR" sz="1200" dirty="0" err="1" smtClean="0">
                <a:latin typeface="Myriad Pro"/>
              </a:rPr>
              <a:t>Médini</a:t>
            </a:r>
            <a:r>
              <a:rPr lang="fr-FR" sz="1200" dirty="0" smtClean="0">
                <a:latin typeface="Myriad Pro"/>
              </a:rPr>
              <a:t>, . F. Schneider, P. Pauwels, </a:t>
            </a:r>
            <a:r>
              <a:rPr lang="fr-FR" sz="1200" dirty="0">
                <a:latin typeface="Myriad Pro"/>
              </a:rPr>
              <a:t>Positionnement sur le Web Sémantique des </a:t>
            </a:r>
            <a:r>
              <a:rPr lang="fr-FR" sz="1200" dirty="0" smtClean="0">
                <a:latin typeface="Myriad Pro"/>
              </a:rPr>
              <a:t>Objets, Ingénierie des Connaissances 2019 (best </a:t>
            </a:r>
            <a:r>
              <a:rPr lang="fr-FR" sz="1200" dirty="0" err="1" smtClean="0">
                <a:latin typeface="Myriad Pro"/>
              </a:rPr>
              <a:t>paper</a:t>
            </a:r>
            <a:r>
              <a:rPr lang="fr-FR" sz="1200" dirty="0">
                <a:latin typeface="Myriad Pro"/>
              </a:rPr>
              <a:t> </a:t>
            </a:r>
            <a:r>
              <a:rPr lang="fr-FR" sz="1200" dirty="0" err="1" smtClean="0">
                <a:latin typeface="Myriad Pro"/>
              </a:rPr>
              <a:t>award</a:t>
            </a:r>
            <a:r>
              <a:rPr lang="fr-FR" sz="1200" dirty="0" smtClean="0">
                <a:latin typeface="Myriad Pro"/>
              </a:rPr>
              <a:t>)</a:t>
            </a:r>
            <a:endParaRPr lang="en-US" sz="12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54609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2"/>
          <p:cNvSpPr txBox="1">
            <a:spLocks/>
          </p:cNvSpPr>
          <p:nvPr/>
        </p:nvSpPr>
        <p:spPr bwMode="gray">
          <a:xfrm>
            <a:off x="85725" y="108746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/>
              <a:t>Requirements</a:t>
            </a:r>
            <a:r>
              <a:rPr lang="fr-FR" sz="3200" dirty="0"/>
              <a:t> for RDF </a:t>
            </a:r>
            <a:r>
              <a:rPr lang="fr-FR" sz="3200" dirty="0" err="1"/>
              <a:t>generation</a:t>
            </a:r>
            <a:endParaRPr lang="fr-FR" sz="3200" dirty="0"/>
          </a:p>
        </p:txBody>
      </p:sp>
      <p:grpSp>
        <p:nvGrpSpPr>
          <p:cNvPr id="42" name="Groupe 41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61" name="Forme libre 60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2" name="Forme libre 61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3" name="Forme libre 62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4" name="Forme libre 63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5" name="Forme libre 64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6" name="Forme libre 65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7" name="Forme libre 66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8" name="Forme libre 67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9" name="Forme libre 68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7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88424" y="6420019"/>
            <a:ext cx="652890" cy="404812"/>
          </a:xfrm>
        </p:spPr>
        <p:txBody>
          <a:bodyPr/>
          <a:lstStyle/>
          <a:p>
            <a:fld id="{55EA0580-9EC1-4693-AE80-F8FA8A20CA30}" type="slidenum">
              <a:rPr lang="en-US" smtClean="0"/>
              <a:t>8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  <p:sp>
        <p:nvSpPr>
          <p:cNvPr id="33" name="Rectangle 32"/>
          <p:cNvSpPr/>
          <p:nvPr/>
        </p:nvSpPr>
        <p:spPr>
          <a:xfrm>
            <a:off x="1235918" y="1494247"/>
            <a:ext cx="6790567" cy="44012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Transform</a:t>
            </a:r>
            <a:r>
              <a:rPr lang="fr-FR" sz="2000" dirty="0">
                <a:latin typeface="Garamond" panose="02020404030301010803" pitchFamily="18" charset="0"/>
              </a:rPr>
              <a:t> multiple sources </a:t>
            </a:r>
            <a:r>
              <a:rPr lang="fr-FR" sz="2000" dirty="0" smtClean="0">
                <a:latin typeface="Garamond" panose="02020404030301010803" pitchFamily="18" charset="0"/>
              </a:rPr>
              <a:t>…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... </a:t>
            </a:r>
            <a:r>
              <a:rPr lang="fr-FR" sz="2000" dirty="0" err="1">
                <a:latin typeface="Garamond" panose="02020404030301010803" pitchFamily="18" charset="0"/>
              </a:rPr>
              <a:t>having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heterogeneous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formats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Be </a:t>
            </a:r>
            <a:r>
              <a:rPr lang="fr-FR" sz="2000" dirty="0">
                <a:latin typeface="Garamond" panose="02020404030301010803" pitchFamily="18" charset="0"/>
              </a:rPr>
              <a:t>extensible to new data formats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Be easy to use by Semantic Web experts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latin typeface="Garamond" panose="02020404030301010803" pitchFamily="18" charset="0"/>
              </a:rPr>
              <a:t>I</a:t>
            </a:r>
            <a:r>
              <a:rPr lang="en-US" sz="2000" dirty="0" err="1">
                <a:latin typeface="Garamond" panose="02020404030301010803" pitchFamily="18" charset="0"/>
              </a:rPr>
              <a:t>ntegrate</a:t>
            </a:r>
            <a:r>
              <a:rPr lang="en-US" sz="2000" dirty="0">
                <a:latin typeface="Garamond" panose="02020404030301010803" pitchFamily="18" charset="0"/>
              </a:rPr>
              <a:t> in a typical semantic web engineering workflow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Be flexible and easily </a:t>
            </a:r>
            <a:r>
              <a:rPr lang="en-US" sz="2000" dirty="0" smtClean="0">
                <a:latin typeface="Garamond" panose="02020404030301010803" pitchFamily="18" charset="0"/>
              </a:rPr>
              <a:t>maintainable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Contextualize </a:t>
            </a:r>
            <a:r>
              <a:rPr lang="en-US" sz="2000" dirty="0">
                <a:latin typeface="Garamond" panose="02020404030301010803" pitchFamily="18" charset="0"/>
              </a:rPr>
              <a:t>the transformation with an RDF Dataset</a:t>
            </a:r>
          </a:p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Modularize</a:t>
            </a:r>
            <a:r>
              <a:rPr lang="fr-FR" sz="2000" dirty="0">
                <a:latin typeface="Garamond" panose="02020404030301010803" pitchFamily="18" charset="0"/>
              </a:rPr>
              <a:t> / </a:t>
            </a:r>
            <a:r>
              <a:rPr lang="fr-FR" sz="2000" dirty="0" err="1">
                <a:latin typeface="Garamond" panose="02020404030301010803" pitchFamily="18" charset="0"/>
              </a:rPr>
              <a:t>decouple</a:t>
            </a:r>
            <a:r>
              <a:rPr lang="fr-FR" sz="2000" dirty="0">
                <a:latin typeface="Garamond" panose="02020404030301010803" pitchFamily="18" charset="0"/>
              </a:rPr>
              <a:t> / compose </a:t>
            </a:r>
            <a:r>
              <a:rPr lang="fr-FR" sz="2000" dirty="0" smtClean="0">
                <a:latin typeface="Garamond" panose="02020404030301010803" pitchFamily="18" charset="0"/>
              </a:rPr>
              <a:t>transformations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Enable</a:t>
            </a:r>
            <a:r>
              <a:rPr lang="fr-FR" sz="2000" dirty="0" smtClean="0">
                <a:latin typeface="Garamond" panose="02020404030301010803" pitchFamily="18" charset="0"/>
              </a:rPr>
              <a:t> data transformation, </a:t>
            </a:r>
            <a:r>
              <a:rPr lang="fr-FR" sz="2000" dirty="0" err="1" smtClean="0">
                <a:latin typeface="Garamond" panose="02020404030301010803" pitchFamily="18" charset="0"/>
              </a:rPr>
              <a:t>aggregates</a:t>
            </a:r>
            <a:r>
              <a:rPr lang="fr-FR" sz="2000" dirty="0" smtClean="0">
                <a:latin typeface="Garamond" panose="02020404030301010803" pitchFamily="18" charset="0"/>
              </a:rPr>
              <a:t>, </a:t>
            </a:r>
            <a:r>
              <a:rPr lang="fr-FR" sz="2000" dirty="0" err="1" smtClean="0">
                <a:latin typeface="Garamond" panose="02020404030301010803" pitchFamily="18" charset="0"/>
              </a:rPr>
              <a:t>filters</a:t>
            </a:r>
            <a:r>
              <a:rPr lang="fr-FR" sz="2000" dirty="0" smtClean="0">
                <a:latin typeface="Garamond" panose="02020404030301010803" pitchFamily="18" charset="0"/>
              </a:rPr>
              <a:t>, ...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Generate</a:t>
            </a:r>
            <a:r>
              <a:rPr lang="fr-FR" sz="2000" dirty="0" smtClean="0">
                <a:latin typeface="Garamond" panose="02020404030301010803" pitchFamily="18" charset="0"/>
              </a:rPr>
              <a:t> RDF </a:t>
            </a:r>
            <a:r>
              <a:rPr lang="fr-FR" sz="2000" dirty="0" err="1" smtClean="0">
                <a:latin typeface="Garamond" panose="02020404030301010803" pitchFamily="18" charset="0"/>
              </a:rPr>
              <a:t>Lists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Performant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Transform </a:t>
            </a:r>
            <a:r>
              <a:rPr lang="en-US" sz="2000" dirty="0">
                <a:latin typeface="Garamond" panose="02020404030301010803" pitchFamily="18" charset="0"/>
              </a:rPr>
              <a:t>binary formats as well as textual formats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Transform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big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documents (output HDT)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Generate RDF streams from streams</a:t>
            </a:r>
            <a:endParaRPr lang="fr-FR" sz="20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5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10" name="ZoneTexte 9"/>
          <p:cNvSpPr txBox="1"/>
          <p:nvPr/>
        </p:nvSpPr>
        <p:spPr>
          <a:xfrm>
            <a:off x="129310" y="1634839"/>
            <a:ext cx="74698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latin typeface="Garamond" panose="02020404030301010803" pitchFamily="18" charset="0"/>
              </a:rPr>
              <a:t>RDFizers</a:t>
            </a:r>
            <a:r>
              <a:rPr lang="fr-FR" sz="2400" dirty="0" smtClean="0">
                <a:latin typeface="Garamond" panose="02020404030301010803" pitchFamily="18" charset="0"/>
              </a:rPr>
              <a:t> (</a:t>
            </a:r>
            <a:r>
              <a:rPr lang="fr-FR" sz="2400" dirty="0" err="1" smtClean="0">
                <a:latin typeface="Garamond" panose="02020404030301010803" pitchFamily="18" charset="0"/>
              </a:rPr>
              <a:t>see</a:t>
            </a:r>
            <a:r>
              <a:rPr lang="fr-FR" sz="2400" dirty="0" smtClean="0">
                <a:latin typeface="Garamond" panose="02020404030301010803" pitchFamily="18" charset="0"/>
              </a:rPr>
              <a:t> </a:t>
            </a:r>
            <a:r>
              <a:rPr lang="fr-FR" sz="2400" dirty="0" smtClean="0">
                <a:latin typeface="Garamond" panose="02020404030301010803" pitchFamily="18" charset="0"/>
                <a:hlinkClick r:id="rId2"/>
              </a:rPr>
              <a:t>https</a:t>
            </a:r>
            <a:r>
              <a:rPr lang="fr-FR" sz="2400" dirty="0">
                <a:latin typeface="Garamond" panose="02020404030301010803" pitchFamily="18" charset="0"/>
                <a:hlinkClick r:id="rId2"/>
              </a:rPr>
              <a:t>://</a:t>
            </a:r>
            <a:r>
              <a:rPr lang="fr-FR" sz="2400" dirty="0" smtClean="0">
                <a:latin typeface="Garamond" panose="02020404030301010803" pitchFamily="18" charset="0"/>
                <a:hlinkClick r:id="rId2"/>
              </a:rPr>
              <a:t>www.w3.org/wiki/ConverterToRdf</a:t>
            </a:r>
            <a:r>
              <a:rPr lang="fr-FR" sz="2400" dirty="0" smtClean="0">
                <a:latin typeface="Garamond" panose="02020404030301010803" pitchFamily="18" charset="0"/>
              </a:rPr>
              <a:t> )</a:t>
            </a:r>
          </a:p>
          <a:p>
            <a:endParaRPr lang="fr-FR" sz="24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400" dirty="0" smtClean="0">
                <a:latin typeface="Garamond" panose="02020404030301010803" pitchFamily="18" charset="0"/>
              </a:rPr>
              <a:t>A lot of </a:t>
            </a:r>
            <a:r>
              <a:rPr lang="fr-FR" sz="2400" dirty="0" err="1" smtClean="0">
                <a:latin typeface="Garamond" panose="02020404030301010803" pitchFamily="18" charset="0"/>
              </a:rPr>
              <a:t>tools</a:t>
            </a:r>
            <a:r>
              <a:rPr lang="fr-FR" sz="2400" dirty="0" smtClean="0">
                <a:latin typeface="Garamond" panose="02020404030301010803" pitchFamily="18" charset="0"/>
              </a:rPr>
              <a:t> are </a:t>
            </a:r>
            <a:r>
              <a:rPr lang="fr-FR" sz="2400" dirty="0" err="1" smtClean="0">
                <a:latin typeface="Garamond" panose="02020404030301010803" pitchFamily="18" charset="0"/>
              </a:rPr>
              <a:t>specific</a:t>
            </a:r>
            <a:r>
              <a:rPr lang="fr-FR" sz="2400" dirty="0" smtClean="0">
                <a:latin typeface="Garamond" panose="02020404030301010803" pitchFamily="18" charset="0"/>
              </a:rPr>
              <a:t> to one or a few formats</a:t>
            </a:r>
            <a:br>
              <a:rPr lang="fr-FR" sz="2400" dirty="0" smtClean="0">
                <a:latin typeface="Garamond" panose="02020404030301010803" pitchFamily="18" charset="0"/>
              </a:rPr>
            </a:br>
            <a:r>
              <a:rPr lang="fr-FR" sz="2400" dirty="0" smtClean="0">
                <a:latin typeface="Garamond" panose="02020404030301010803" pitchFamily="18" charset="0"/>
              </a:rPr>
              <a:t>(44 </a:t>
            </a:r>
            <a:r>
              <a:rPr lang="fr-FR" sz="2400" dirty="0" err="1">
                <a:latin typeface="Garamond" panose="02020404030301010803" pitchFamily="18" charset="0"/>
              </a:rPr>
              <a:t>referenced</a:t>
            </a:r>
            <a:r>
              <a:rPr lang="fr-FR" sz="2400" dirty="0">
                <a:latin typeface="Garamond" panose="02020404030301010803" pitchFamily="18" charset="0"/>
              </a:rPr>
              <a:t> formats)</a:t>
            </a:r>
            <a:endParaRPr lang="fr-FR" sz="2400" dirty="0" smtClean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400" dirty="0" err="1" smtClean="0">
                <a:latin typeface="Garamond" panose="02020404030301010803" pitchFamily="18" charset="0"/>
              </a:rPr>
              <a:t>Some</a:t>
            </a:r>
            <a:r>
              <a:rPr lang="fr-FR" sz="2400" dirty="0" smtClean="0">
                <a:latin typeface="Garamond" panose="02020404030301010803" pitchFamily="18" charset="0"/>
              </a:rPr>
              <a:t> </a:t>
            </a:r>
            <a:r>
              <a:rPr lang="fr-FR" sz="2400" dirty="0" err="1" smtClean="0">
                <a:latin typeface="Garamond" panose="02020404030301010803" pitchFamily="18" charset="0"/>
              </a:rPr>
              <a:t>frameworks</a:t>
            </a:r>
            <a:r>
              <a:rPr lang="fr-FR" sz="2400" dirty="0" smtClean="0">
                <a:latin typeface="Garamond" panose="02020404030301010803" pitchFamily="18" charset="0"/>
              </a:rPr>
              <a:t> support </a:t>
            </a:r>
            <a:r>
              <a:rPr lang="fr-FR" sz="2400" dirty="0" err="1" smtClean="0">
                <a:latin typeface="Garamond" panose="02020404030301010803" pitchFamily="18" charset="0"/>
              </a:rPr>
              <a:t>several</a:t>
            </a:r>
            <a:r>
              <a:rPr lang="fr-FR" sz="2400" dirty="0" smtClean="0">
                <a:latin typeface="Garamond" panose="02020404030301010803" pitchFamily="18" charset="0"/>
              </a:rPr>
              <a:t>/</a:t>
            </a:r>
            <a:r>
              <a:rPr lang="fr-FR" sz="2400" dirty="0" err="1" smtClean="0">
                <a:latin typeface="Garamond" panose="02020404030301010803" pitchFamily="18" charset="0"/>
              </a:rPr>
              <a:t>many</a:t>
            </a:r>
            <a:r>
              <a:rPr lang="fr-FR" sz="2400" dirty="0" smtClean="0">
                <a:latin typeface="Garamond" panose="02020404030301010803" pitchFamily="18" charset="0"/>
              </a:rPr>
              <a:t> formats</a:t>
            </a:r>
          </a:p>
        </p:txBody>
      </p:sp>
      <p:sp>
        <p:nvSpPr>
          <p:cNvPr id="11" name="Flèche droite 10"/>
          <p:cNvSpPr/>
          <p:nvPr/>
        </p:nvSpPr>
        <p:spPr>
          <a:xfrm>
            <a:off x="979055" y="4500633"/>
            <a:ext cx="637309" cy="35098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791567" y="4388238"/>
            <a:ext cx="73602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Garamond" panose="02020404030301010803" pitchFamily="18" charset="0"/>
              </a:rPr>
              <a:t>ad hoc </a:t>
            </a:r>
            <a:r>
              <a:rPr lang="fr-FR" sz="2800" dirty="0" err="1" smtClean="0">
                <a:latin typeface="Garamond" panose="02020404030301010803" pitchFamily="18" charset="0"/>
              </a:rPr>
              <a:t>methods</a:t>
            </a:r>
            <a:r>
              <a:rPr lang="fr-FR" sz="2800" dirty="0" smtClean="0">
                <a:latin typeface="Garamond" panose="02020404030301010803" pitchFamily="18" charset="0"/>
              </a:rPr>
              <a:t>, </a:t>
            </a:r>
          </a:p>
          <a:p>
            <a:r>
              <a:rPr lang="fr-FR" sz="2800" dirty="0" err="1" smtClean="0">
                <a:latin typeface="Garamond" panose="02020404030301010803" pitchFamily="18" charset="0"/>
              </a:rPr>
              <a:t>little</a:t>
            </a:r>
            <a:r>
              <a:rPr lang="fr-FR" sz="2800" dirty="0" smtClean="0">
                <a:latin typeface="Garamond" panose="02020404030301010803" pitchFamily="18" charset="0"/>
              </a:rPr>
              <a:t> or no control on the structure of the output </a:t>
            </a:r>
          </a:p>
          <a:p>
            <a:r>
              <a:rPr lang="fr-FR" sz="2800" dirty="0">
                <a:latin typeface="Garamond" panose="02020404030301010803" pitchFamily="18" charset="0"/>
              </a:rPr>
              <a:t> </a:t>
            </a:r>
            <a:r>
              <a:rPr lang="fr-FR" sz="2800" dirty="0" smtClean="0">
                <a:latin typeface="Garamond" panose="02020404030301010803" pitchFamily="18" charset="0"/>
              </a:rPr>
              <a:t>  =&gt; </a:t>
            </a:r>
            <a:r>
              <a:rPr lang="fr-FR" sz="2800" dirty="0" err="1" smtClean="0">
                <a:latin typeface="Garamond" panose="02020404030301010803" pitchFamily="18" charset="0"/>
              </a:rPr>
              <a:t>may</a:t>
            </a:r>
            <a:r>
              <a:rPr lang="fr-FR" sz="2800" dirty="0" smtClean="0">
                <a:latin typeface="Garamond" panose="02020404030301010803" pitchFamily="18" charset="0"/>
              </a:rPr>
              <a:t> </a:t>
            </a:r>
            <a:r>
              <a:rPr lang="fr-FR" sz="2800" dirty="0" err="1" smtClean="0">
                <a:latin typeface="Garamond" panose="02020404030301010803" pitchFamily="18" charset="0"/>
              </a:rPr>
              <a:t>require</a:t>
            </a:r>
            <a:r>
              <a:rPr lang="fr-FR" sz="2800" dirty="0" smtClean="0">
                <a:latin typeface="Garamond" panose="02020404030301010803" pitchFamily="18" charset="0"/>
              </a:rPr>
              <a:t> an </a:t>
            </a:r>
            <a:r>
              <a:rPr lang="fr-FR" sz="2800" dirty="0" err="1" smtClean="0">
                <a:latin typeface="Garamond" panose="02020404030301010803" pitchFamily="18" charset="0"/>
              </a:rPr>
              <a:t>additional</a:t>
            </a:r>
            <a:r>
              <a:rPr lang="fr-FR" sz="2800" dirty="0" smtClean="0">
                <a:latin typeface="Garamond" panose="02020404030301010803" pitchFamily="18" charset="0"/>
              </a:rPr>
              <a:t> transformation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458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IMT_ParisV2190117">
  <a:themeElements>
    <a:clrScheme name="PPT IMT PARIS">
      <a:dk1>
        <a:sysClr val="windowText" lastClr="000000"/>
      </a:dk1>
      <a:lt1>
        <a:sysClr val="window" lastClr="FFFFFF"/>
      </a:lt1>
      <a:dk2>
        <a:srgbClr val="D9E1E2"/>
      </a:dk2>
      <a:lt2>
        <a:srgbClr val="00B8DE"/>
      </a:lt2>
      <a:accent1>
        <a:srgbClr val="00B8DE"/>
      </a:accent1>
      <a:accent2>
        <a:srgbClr val="D9E1E2"/>
      </a:accent2>
      <a:accent3>
        <a:srgbClr val="0C2340"/>
      </a:accent3>
      <a:accent4>
        <a:srgbClr val="9B9B9B"/>
      </a:accent4>
      <a:accent5>
        <a:srgbClr val="878787"/>
      </a:accent5>
      <a:accent6>
        <a:srgbClr val="595959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 IMT PARIS">
    <a:dk1>
      <a:sysClr val="windowText" lastClr="000000"/>
    </a:dk1>
    <a:lt1>
      <a:sysClr val="window" lastClr="FFFFFF"/>
    </a:lt1>
    <a:dk2>
      <a:srgbClr val="D9E1E2"/>
    </a:dk2>
    <a:lt2>
      <a:srgbClr val="00B8DE"/>
    </a:lt2>
    <a:accent1>
      <a:srgbClr val="00B8DE"/>
    </a:accent1>
    <a:accent2>
      <a:srgbClr val="D9E1E2"/>
    </a:accent2>
    <a:accent3>
      <a:srgbClr val="0C2340"/>
    </a:accent3>
    <a:accent4>
      <a:srgbClr val="9B9B9B"/>
    </a:accent4>
    <a:accent5>
      <a:srgbClr val="878787"/>
    </a:accent5>
    <a:accent6>
      <a:srgbClr val="595959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3046</TotalTime>
  <Words>3495</Words>
  <Application>Microsoft Office PowerPoint</Application>
  <PresentationFormat>Affichage à l'écran (4:3)</PresentationFormat>
  <Paragraphs>800</Paragraphs>
  <Slides>79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79</vt:i4>
      </vt:variant>
    </vt:vector>
  </HeadingPairs>
  <TitlesOfParts>
    <vt:vector size="90" baseType="lpstr">
      <vt:lpstr>Andalus</vt:lpstr>
      <vt:lpstr>Arial</vt:lpstr>
      <vt:lpstr>Calibri</vt:lpstr>
      <vt:lpstr>Cooper Black</vt:lpstr>
      <vt:lpstr>Courier New</vt:lpstr>
      <vt:lpstr>Garamond</vt:lpstr>
      <vt:lpstr>Meslo LG L</vt:lpstr>
      <vt:lpstr>Monospac821 BT</vt:lpstr>
      <vt:lpstr>Myriad Pro</vt:lpstr>
      <vt:lpstr>Wingdings</vt:lpstr>
      <vt:lpstr>PPT_IMT_ParisV2190117</vt:lpstr>
      <vt:lpstr>Présentation PowerPoint</vt:lpstr>
      <vt:lpstr>Présentation PowerPoint</vt:lpstr>
      <vt:lpstr>Connected Intelligence Team Hubert Curien Laboratory   https://connected-intelligence.univ-st-etienne.fr/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Existing approaches</vt:lpstr>
      <vt:lpstr>Existing approaches</vt:lpstr>
      <vt:lpstr>GRDDL</vt:lpstr>
      <vt:lpstr>XSPARQL</vt:lpstr>
      <vt:lpstr>R2RML</vt:lpstr>
      <vt:lpstr>CSVW</vt:lpstr>
      <vt:lpstr>RML + Extensions</vt:lpstr>
      <vt:lpstr>RML + Extensions – covers the REQs?</vt:lpstr>
      <vt:lpstr>Main research questions</vt:lpstr>
      <vt:lpstr>RDF generation process</vt:lpstr>
      <vt:lpstr>RDF generation process</vt:lpstr>
      <vt:lpstr>RDF generation process</vt:lpstr>
      <vt:lpstr>RDF generation process</vt:lpstr>
      <vt:lpstr>RDF generation process</vt:lpstr>
      <vt:lpstr>First SPARQL-Generate query</vt:lpstr>
      <vt:lpstr>The Graph Pattern Definition is here</vt:lpstr>
      <vt:lpstr>Query RDF Dataset + « Documentset »</vt:lpstr>
      <vt:lpstr>Iterator Functions</vt:lpstr>
      <vt:lpstr>Binding Functions (that’s standard SPARQL)</vt:lpstr>
      <vt:lpstr>iter&amp;fun functions have dereferenceable URIs</vt:lpstr>
      <vt:lpstr>It extends SPARQL, so we got for free ...</vt:lpstr>
      <vt:lpstr>Présentation PowerPoint</vt:lpstr>
      <vt:lpstr>Présentation PowerPoint</vt:lpstr>
      <vt:lpstr>Functions have dereferenceable URIs</vt:lpstr>
      <vt:lpstr>How are we going so far?</vt:lpstr>
      <vt:lpstr>There’s more than  SOURCE and ITERATOR ...</vt:lpstr>
      <vt:lpstr>Iterators can bind several variables</vt:lpstr>
      <vt:lpstr>Iterators can be more powerful than that</vt:lpstr>
      <vt:lpstr>Syntactic sugar helps to compact queries</vt:lpstr>
      <vt:lpstr>Iterators work in batches</vt:lpstr>
      <vt:lpstr>Iterators work in batches</vt:lpstr>
      <vt:lpstr>Generate clauses can be nested</vt:lpstr>
      <vt:lpstr>Generate queries can be modularized</vt:lpstr>
      <vt:lpstr>One can generate RDF lists easily*</vt:lpstr>
      <vt:lpstr>One can generate HDT directly*</vt:lpstr>
      <vt:lpstr>There’s more than GENERATE 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There’s much more to do  than « just use it » </vt:lpstr>
      <vt:lpstr>Présentation PowerPoint</vt:lpstr>
      <vt:lpstr>Présentation PowerPoint</vt:lpstr>
      <vt:lpstr>What was the main purpose 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LEFRANCOIS Maxime</dc:creator>
  <cp:lastModifiedBy>Maxime Lefrancois</cp:lastModifiedBy>
  <cp:revision>154</cp:revision>
  <dcterms:created xsi:type="dcterms:W3CDTF">2018-06-27T08:18:27Z</dcterms:created>
  <dcterms:modified xsi:type="dcterms:W3CDTF">2019-07-18T14:30:34Z</dcterms:modified>
</cp:coreProperties>
</file>